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4168" r:id="rId1"/>
  </p:sldMasterIdLst>
  <p:notesMasterIdLst>
    <p:notesMasterId r:id="rId15"/>
  </p:notesMasterIdLst>
  <p:handoutMasterIdLst>
    <p:handoutMasterId r:id="rId16"/>
  </p:handoutMasterIdLst>
  <p:sldIdLst>
    <p:sldId id="256" r:id="rId2"/>
    <p:sldId id="257" r:id="rId3"/>
    <p:sldId id="269" r:id="rId4"/>
    <p:sldId id="274" r:id="rId5"/>
    <p:sldId id="260" r:id="rId6"/>
    <p:sldId id="266" r:id="rId7"/>
    <p:sldId id="261" r:id="rId8"/>
    <p:sldId id="276" r:id="rId9"/>
    <p:sldId id="264" r:id="rId10"/>
    <p:sldId id="259" r:id="rId11"/>
    <p:sldId id="272" r:id="rId12"/>
    <p:sldId id="275" r:id="rId13"/>
    <p:sldId id="273" r:id="rId14"/>
  </p:sldIdLst>
  <p:sldSz cx="9144000" cy="6858000" type="screen4x3"/>
  <p:notesSz cx="6735763" cy="9869488"/>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35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9933"/>
    <a:srgbClr val="CC0000"/>
    <a:srgbClr val="990033"/>
    <a:srgbClr val="FFCC00"/>
    <a:srgbClr val="000066"/>
    <a:srgbClr val="FC5104"/>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581" autoAdjust="0"/>
  </p:normalViewPr>
  <p:slideViewPr>
    <p:cSldViewPr>
      <p:cViewPr varScale="1">
        <p:scale>
          <a:sx n="100" d="100"/>
          <a:sy n="100" d="100"/>
        </p:scale>
        <p:origin x="102" y="642"/>
      </p:cViewPr>
      <p:guideLst>
        <p:guide orient="horz" pos="2352"/>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895970" cy="4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4" tIns="45726" rIns="91454" bIns="45726" numCol="1" anchor="t" anchorCtr="0" compatLnSpc="1">
            <a:prstTxWarp prst="textNoShape">
              <a:avLst/>
            </a:prstTxWarp>
          </a:bodyPr>
          <a:lstStyle>
            <a:lvl1pPr defTabSz="914121" eaLnBrk="1" hangingPunct="1">
              <a:defRPr sz="1200">
                <a:latin typeface="Arial" charset="0"/>
              </a:defRPr>
            </a:lvl1pPr>
          </a:lstStyle>
          <a:p>
            <a:pPr>
              <a:defRPr/>
            </a:pPr>
            <a:endParaRPr lang="en-US" altLang="ja-JP"/>
          </a:p>
        </p:txBody>
      </p:sp>
      <p:sp>
        <p:nvSpPr>
          <p:cNvPr id="39939" name="Rectangle 3"/>
          <p:cNvSpPr>
            <a:spLocks noGrp="1" noChangeArrowheads="1"/>
          </p:cNvSpPr>
          <p:nvPr>
            <p:ph type="dt" sz="quarter" idx="1"/>
          </p:nvPr>
        </p:nvSpPr>
        <p:spPr bwMode="auto">
          <a:xfrm>
            <a:off x="3811480" y="0"/>
            <a:ext cx="2895969" cy="4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4" tIns="45726" rIns="91454" bIns="45726" numCol="1" anchor="t" anchorCtr="0" compatLnSpc="1">
            <a:prstTxWarp prst="textNoShape">
              <a:avLst/>
            </a:prstTxWarp>
          </a:bodyPr>
          <a:lstStyle>
            <a:lvl1pPr algn="r" defTabSz="914121" eaLnBrk="1" hangingPunct="1">
              <a:defRPr sz="1200">
                <a:latin typeface="Arial" charset="0"/>
              </a:defRPr>
            </a:lvl1pPr>
          </a:lstStyle>
          <a:p>
            <a:pPr>
              <a:defRPr/>
            </a:pPr>
            <a:fld id="{70E13C64-BEEF-4746-9FA0-F363A3DC60CE}" type="datetimeFigureOut">
              <a:rPr lang="ja-JP" altLang="en-US"/>
              <a:pPr>
                <a:defRPr/>
              </a:pPr>
              <a:t>2026/9/28</a:t>
            </a:fld>
            <a:endParaRPr lang="en-US" altLang="ja-JP"/>
          </a:p>
        </p:txBody>
      </p:sp>
      <p:sp>
        <p:nvSpPr>
          <p:cNvPr id="39940" name="Rectangle 4"/>
          <p:cNvSpPr>
            <a:spLocks noGrp="1" noChangeArrowheads="1"/>
          </p:cNvSpPr>
          <p:nvPr>
            <p:ph type="ftr" sz="quarter" idx="2"/>
          </p:nvPr>
        </p:nvSpPr>
        <p:spPr bwMode="auto">
          <a:xfrm>
            <a:off x="0" y="9375461"/>
            <a:ext cx="2895970" cy="4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4" tIns="45726" rIns="91454" bIns="45726" numCol="1" anchor="b" anchorCtr="0" compatLnSpc="1">
            <a:prstTxWarp prst="textNoShape">
              <a:avLst/>
            </a:prstTxWarp>
          </a:bodyPr>
          <a:lstStyle>
            <a:lvl1pPr defTabSz="914121" eaLnBrk="1" hangingPunct="1">
              <a:defRPr sz="1200">
                <a:latin typeface="Arial" charset="0"/>
              </a:defRPr>
            </a:lvl1pPr>
          </a:lstStyle>
          <a:p>
            <a:pPr>
              <a:defRPr/>
            </a:pPr>
            <a:endParaRPr lang="en-US" altLang="ja-JP"/>
          </a:p>
        </p:txBody>
      </p:sp>
      <p:sp>
        <p:nvSpPr>
          <p:cNvPr id="39941" name="Rectangle 5"/>
          <p:cNvSpPr>
            <a:spLocks noGrp="1" noChangeArrowheads="1"/>
          </p:cNvSpPr>
          <p:nvPr>
            <p:ph type="sldNum" sz="quarter" idx="3"/>
          </p:nvPr>
        </p:nvSpPr>
        <p:spPr bwMode="auto">
          <a:xfrm>
            <a:off x="3811480" y="9375461"/>
            <a:ext cx="2895969" cy="4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4" tIns="45726" rIns="91454" bIns="45726" numCol="1" anchor="b" anchorCtr="0" compatLnSpc="1">
            <a:prstTxWarp prst="textNoShape">
              <a:avLst/>
            </a:prstTxWarp>
          </a:bodyPr>
          <a:lstStyle>
            <a:lvl1pPr algn="r" defTabSz="914121" eaLnBrk="1" hangingPunct="1">
              <a:defRPr sz="1200"/>
            </a:lvl1pPr>
          </a:lstStyle>
          <a:p>
            <a:pPr>
              <a:defRPr/>
            </a:pPr>
            <a:fld id="{B1DCE0FB-E487-4C3B-B4CA-2E4338715989}" type="slidenum">
              <a:rPr lang="ja-JP" altLang="en-US"/>
              <a:pPr>
                <a:defRPr/>
              </a:pPr>
              <a:t>‹#›</a:t>
            </a:fld>
            <a:endParaRPr lang="en-US" altLang="ja-JP"/>
          </a:p>
        </p:txBody>
      </p:sp>
    </p:spTree>
    <p:extLst>
      <p:ext uri="{BB962C8B-B14F-4D97-AF65-F5344CB8AC3E}">
        <p14:creationId xmlns:p14="http://schemas.microsoft.com/office/powerpoint/2010/main" val="3428460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1" y="0"/>
            <a:ext cx="2917992" cy="494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54" tIns="45726" rIns="91454" bIns="45726" numCol="1" anchor="t" anchorCtr="0" compatLnSpc="1">
            <a:prstTxWarp prst="textNoShape">
              <a:avLst/>
            </a:prstTxWarp>
          </a:bodyPr>
          <a:lstStyle>
            <a:lvl1pPr defTabSz="914121" eaLnBrk="1" hangingPunct="1">
              <a:defRPr sz="1200">
                <a:latin typeface="Arial" charset="0"/>
              </a:defRPr>
            </a:lvl1pPr>
          </a:lstStyle>
          <a:p>
            <a:pPr>
              <a:defRPr/>
            </a:pPr>
            <a:endParaRPr lang="en-US" altLang="ja-JP"/>
          </a:p>
        </p:txBody>
      </p:sp>
      <p:sp>
        <p:nvSpPr>
          <p:cNvPr id="22531" name="Rectangle 3"/>
          <p:cNvSpPr>
            <a:spLocks noGrp="1" noChangeArrowheads="1"/>
          </p:cNvSpPr>
          <p:nvPr>
            <p:ph type="dt" idx="1"/>
          </p:nvPr>
        </p:nvSpPr>
        <p:spPr bwMode="auto">
          <a:xfrm>
            <a:off x="3816199" y="0"/>
            <a:ext cx="2917992" cy="494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54" tIns="45726" rIns="91454" bIns="45726" numCol="1" anchor="t" anchorCtr="0" compatLnSpc="1">
            <a:prstTxWarp prst="textNoShape">
              <a:avLst/>
            </a:prstTxWarp>
          </a:bodyPr>
          <a:lstStyle>
            <a:lvl1pPr algn="r" defTabSz="914121" eaLnBrk="1" hangingPunct="1">
              <a:defRPr sz="1200">
                <a:latin typeface="Arial" charset="0"/>
              </a:defRPr>
            </a:lvl1pPr>
          </a:lstStyle>
          <a:p>
            <a:pPr>
              <a:defRPr/>
            </a:pPr>
            <a:endParaRPr lang="en-US" altLang="ja-JP"/>
          </a:p>
        </p:txBody>
      </p:sp>
      <p:sp>
        <p:nvSpPr>
          <p:cNvPr id="3076" name="Rectangle 4"/>
          <p:cNvSpPr>
            <a:spLocks noGrp="1" noRot="1" noChangeAspect="1" noChangeArrowheads="1" noTextEdit="1"/>
          </p:cNvSpPr>
          <p:nvPr>
            <p:ph type="sldImg" idx="2"/>
          </p:nvPr>
        </p:nvSpPr>
        <p:spPr bwMode="auto">
          <a:xfrm>
            <a:off x="901700" y="739775"/>
            <a:ext cx="4933950" cy="3702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p:cNvSpPr>
            <a:spLocks noGrp="1" noChangeArrowheads="1"/>
          </p:cNvSpPr>
          <p:nvPr>
            <p:ph type="body" sz="quarter" idx="3"/>
          </p:nvPr>
        </p:nvSpPr>
        <p:spPr bwMode="auto">
          <a:xfrm>
            <a:off x="673262" y="4687731"/>
            <a:ext cx="5389240" cy="4441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54" tIns="45726" rIns="91454" bIns="45726"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22534" name="Rectangle 6"/>
          <p:cNvSpPr>
            <a:spLocks noGrp="1" noChangeArrowheads="1"/>
          </p:cNvSpPr>
          <p:nvPr>
            <p:ph type="ftr" sz="quarter" idx="4"/>
          </p:nvPr>
        </p:nvSpPr>
        <p:spPr bwMode="auto">
          <a:xfrm>
            <a:off x="1" y="9373883"/>
            <a:ext cx="2917992" cy="49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54" tIns="45726" rIns="91454" bIns="45726" numCol="1" anchor="b" anchorCtr="0" compatLnSpc="1">
            <a:prstTxWarp prst="textNoShape">
              <a:avLst/>
            </a:prstTxWarp>
          </a:bodyPr>
          <a:lstStyle>
            <a:lvl1pPr defTabSz="914121" eaLnBrk="1" hangingPunct="1">
              <a:defRPr sz="1200">
                <a:latin typeface="Arial" charset="0"/>
              </a:defRPr>
            </a:lvl1pPr>
          </a:lstStyle>
          <a:p>
            <a:pPr>
              <a:defRPr/>
            </a:pPr>
            <a:endParaRPr lang="en-US" altLang="ja-JP"/>
          </a:p>
        </p:txBody>
      </p:sp>
      <p:sp>
        <p:nvSpPr>
          <p:cNvPr id="22535" name="Rectangle 7"/>
          <p:cNvSpPr>
            <a:spLocks noGrp="1" noChangeArrowheads="1"/>
          </p:cNvSpPr>
          <p:nvPr>
            <p:ph type="sldNum" sz="quarter" idx="5"/>
          </p:nvPr>
        </p:nvSpPr>
        <p:spPr bwMode="auto">
          <a:xfrm>
            <a:off x="3816199" y="9373883"/>
            <a:ext cx="2917992" cy="49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54" tIns="45726" rIns="91454" bIns="45726" numCol="1" anchor="b" anchorCtr="0" compatLnSpc="1">
            <a:prstTxWarp prst="textNoShape">
              <a:avLst/>
            </a:prstTxWarp>
          </a:bodyPr>
          <a:lstStyle>
            <a:lvl1pPr algn="r" defTabSz="914121" eaLnBrk="1" hangingPunct="1">
              <a:defRPr sz="1200"/>
            </a:lvl1pPr>
          </a:lstStyle>
          <a:p>
            <a:pPr>
              <a:defRPr/>
            </a:pPr>
            <a:fld id="{1F8B0342-3D8A-46E9-94D5-840053A571A4}" type="slidenum">
              <a:rPr lang="en-US" altLang="ja-JP"/>
              <a:pPr>
                <a:defRPr/>
              </a:pPr>
              <a:t>‹#›</a:t>
            </a:fld>
            <a:endParaRPr lang="en-US" altLang="ja-JP"/>
          </a:p>
        </p:txBody>
      </p:sp>
    </p:spTree>
    <p:extLst>
      <p:ext uri="{BB962C8B-B14F-4D97-AF65-F5344CB8AC3E}">
        <p14:creationId xmlns:p14="http://schemas.microsoft.com/office/powerpoint/2010/main" val="9884250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defTabSz="91412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7601" indent="-283693" defTabSz="91412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4770"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8679"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42587"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6495"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50403"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04311"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8219"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3349B290-B4AA-480C-97AD-910B85AFB3EC}" type="slidenum">
              <a:rPr lang="en-US" altLang="ja-JP" smtClean="0">
                <a:ea typeface="ＭＳ Ｐゴシック" panose="020B0600070205080204" pitchFamily="50" charset="-128"/>
              </a:rPr>
              <a:pPr>
                <a:spcBef>
                  <a:spcPct val="0"/>
                </a:spcBef>
              </a:pPr>
              <a:t>0</a:t>
            </a:fld>
            <a:endParaRPr lang="en-US" altLang="ja-JP">
              <a:ea typeface="ＭＳ Ｐゴシック" panose="020B0600070205080204" pitchFamily="50" charset="-128"/>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061930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defTabSz="91412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7601" indent="-283693" defTabSz="91412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4770"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8679"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42587"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6495"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50403"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04311"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8219"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D106A3B6-7545-4EE1-9347-43C6BA19C6F7}" type="slidenum">
              <a:rPr lang="en-US" altLang="ja-JP" smtClean="0">
                <a:ea typeface="ＭＳ Ｐゴシック" panose="020B0600070205080204" pitchFamily="50" charset="-128"/>
              </a:rPr>
              <a:pPr>
                <a:spcBef>
                  <a:spcPct val="0"/>
                </a:spcBef>
              </a:pPr>
              <a:t>1</a:t>
            </a:fld>
            <a:endParaRPr lang="en-US" altLang="ja-JP">
              <a:ea typeface="ＭＳ Ｐゴシック" panose="020B0600070205080204" pitchFamily="50" charset="-128"/>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393208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defTabSz="91412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7601" indent="-283693" defTabSz="91412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4770"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8679"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42587"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6495"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50403"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04311"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8219"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2B3E746C-C48C-4B04-99E8-34E95222C595}" type="slidenum">
              <a:rPr lang="en-US" altLang="ja-JP" smtClean="0">
                <a:ea typeface="ＭＳ Ｐゴシック" panose="020B0600070205080204" pitchFamily="50" charset="-128"/>
              </a:rPr>
              <a:pPr>
                <a:spcBef>
                  <a:spcPct val="0"/>
                </a:spcBef>
              </a:pPr>
              <a:t>2</a:t>
            </a:fld>
            <a:endParaRPr lang="en-US" altLang="ja-JP">
              <a:ea typeface="ＭＳ Ｐゴシック" panose="020B0600070205080204" pitchFamily="50" charset="-128"/>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510671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defTabSz="91412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7601" indent="-283693" defTabSz="91412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4770"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8679"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42587"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6495"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50403"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04311"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8219"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623165ED-4298-4F98-895E-5E4D4A9EED42}" type="slidenum">
              <a:rPr lang="en-US" altLang="ja-JP" smtClean="0">
                <a:ea typeface="ＭＳ Ｐゴシック" panose="020B0600070205080204" pitchFamily="50" charset="-128"/>
              </a:rPr>
              <a:pPr>
                <a:spcBef>
                  <a:spcPct val="0"/>
                </a:spcBef>
              </a:pPr>
              <a:t>3</a:t>
            </a:fld>
            <a:endParaRPr lang="en-US" altLang="ja-JP">
              <a:ea typeface="ＭＳ Ｐゴシック" panose="020B0600070205080204" pitchFamily="50" charset="-128"/>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859163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defTabSz="91412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7601" indent="-283693" defTabSz="91412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4770"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8679"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42587"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6495"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50403"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04311"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8219"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506900D1-333E-4B5A-B102-E7A569224043}" type="slidenum">
              <a:rPr lang="en-US" altLang="ja-JP" smtClean="0">
                <a:ea typeface="ＭＳ Ｐゴシック" panose="020B0600070205080204" pitchFamily="50" charset="-128"/>
              </a:rPr>
              <a:pPr>
                <a:spcBef>
                  <a:spcPct val="0"/>
                </a:spcBef>
              </a:pPr>
              <a:t>4</a:t>
            </a:fld>
            <a:endParaRPr lang="en-US" altLang="ja-JP">
              <a:ea typeface="ＭＳ Ｐゴシック" panose="020B0600070205080204" pitchFamily="50" charset="-128"/>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4202279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defTabSz="91412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7601" indent="-283693" defTabSz="91412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4770"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8679"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42587"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6495"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50403"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04311"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8219"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0523D185-4FD1-4E63-9121-120C2859C815}" type="slidenum">
              <a:rPr lang="en-US" altLang="ja-JP" smtClean="0">
                <a:ea typeface="ＭＳ Ｐゴシック" panose="020B0600070205080204" pitchFamily="50" charset="-128"/>
              </a:rPr>
              <a:pPr>
                <a:spcBef>
                  <a:spcPct val="0"/>
                </a:spcBef>
              </a:pPr>
              <a:t>5</a:t>
            </a:fld>
            <a:endParaRPr lang="en-US" altLang="ja-JP">
              <a:ea typeface="ＭＳ Ｐゴシック" panose="020B0600070205080204" pitchFamily="50" charset="-128"/>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584051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defTabSz="91412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7601" indent="-283693" defTabSz="91412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4770"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8679"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42587"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6495"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50403"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04311"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8219"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D6B903D8-2F82-46B7-A377-984C1EF05118}" type="slidenum">
              <a:rPr lang="en-US" altLang="ja-JP" smtClean="0">
                <a:ea typeface="ＭＳ Ｐゴシック" panose="020B0600070205080204" pitchFamily="50" charset="-128"/>
              </a:rPr>
              <a:pPr>
                <a:spcBef>
                  <a:spcPct val="0"/>
                </a:spcBef>
              </a:pPr>
              <a:t>6</a:t>
            </a:fld>
            <a:endParaRPr lang="en-US" altLang="ja-JP">
              <a:ea typeface="ＭＳ Ｐゴシック" panose="020B0600070205080204" pitchFamily="50" charset="-128"/>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1183476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defTabSz="91412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7601" indent="-283693" defTabSz="91412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4770"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8679"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42587"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6495"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50403"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04311"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8219"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3E314237-BA12-40D1-89C5-A975737AD095}" type="slidenum">
              <a:rPr lang="en-US" altLang="ja-JP" smtClean="0">
                <a:ea typeface="ＭＳ Ｐゴシック" panose="020B0600070205080204" pitchFamily="50" charset="-128"/>
              </a:rPr>
              <a:pPr>
                <a:spcBef>
                  <a:spcPct val="0"/>
                </a:spcBef>
              </a:pPr>
              <a:t>8</a:t>
            </a:fld>
            <a:endParaRPr lang="en-US" altLang="ja-JP">
              <a:ea typeface="ＭＳ Ｐゴシック" panose="020B0600070205080204" pitchFamily="50" charset="-128"/>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774969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defTabSz="91412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7601" indent="-283693" defTabSz="91412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4770"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8679"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42587"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6495"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50403"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04311"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8219"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F23B128F-4648-4732-BEFA-55B124BFA494}" type="slidenum">
              <a:rPr lang="en-US" altLang="ja-JP" smtClean="0">
                <a:ea typeface="ＭＳ Ｐゴシック" panose="020B0600070205080204" pitchFamily="50" charset="-128"/>
              </a:rPr>
              <a:pPr>
                <a:spcBef>
                  <a:spcPct val="0"/>
                </a:spcBef>
              </a:pPr>
              <a:t>9</a:t>
            </a:fld>
            <a:endParaRPr lang="en-US" altLang="ja-JP">
              <a:ea typeface="ＭＳ Ｐゴシック" panose="020B0600070205080204" pitchFamily="50" charset="-128"/>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377935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1412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7601" indent="-283693" defTabSz="91412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4770"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8679"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42587"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6495"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50403"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04311"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8219"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3DE781E5-27AB-4533-B79F-8D97EB7D2B46}" type="slidenum">
              <a:rPr lang="en-US" altLang="ja-JP" smtClean="0">
                <a:ea typeface="ＭＳ Ｐゴシック" panose="020B0600070205080204" pitchFamily="50" charset="-128"/>
              </a:rPr>
              <a:pPr>
                <a:spcBef>
                  <a:spcPct val="0"/>
                </a:spcBef>
              </a:pPr>
              <a:t>10</a:t>
            </a:fld>
            <a:endParaRPr lang="en-US" altLang="ja-JP">
              <a:ea typeface="ＭＳ Ｐゴシック" panose="020B0600070205080204" pitchFamily="50" charset="-128"/>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753065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defTabSz="914121">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37601" indent="-283693" defTabSz="914121">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34770"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588679"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42587" indent="-226954" defTabSz="914121">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496495"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50403"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04311"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58219" indent="-226954" defTabSz="914121"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a:spcBef>
                <a:spcPct val="0"/>
              </a:spcBef>
            </a:pPr>
            <a:fld id="{476DC371-CF1D-451A-94CF-C01EF4707E32}" type="slidenum">
              <a:rPr lang="en-US" altLang="ja-JP" smtClean="0">
                <a:ea typeface="ＭＳ Ｐゴシック" panose="020B0600070205080204" pitchFamily="50" charset="-128"/>
              </a:rPr>
              <a:pPr>
                <a:spcBef>
                  <a:spcPct val="0"/>
                </a:spcBef>
              </a:pPr>
              <a:t>12</a:t>
            </a:fld>
            <a:endParaRPr lang="en-US" altLang="ja-JP">
              <a:ea typeface="ＭＳ Ｐゴシック" panose="020B0600070205080204" pitchFamily="50" charset="-128"/>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ja-JP" altLang="ja-JP">
              <a:latin typeface="Arial" panose="020B0604020202020204" pitchFamily="34" charset="0"/>
            </a:endParaRPr>
          </a:p>
        </p:txBody>
      </p:sp>
    </p:spTree>
    <p:extLst>
      <p:ext uri="{BB962C8B-B14F-4D97-AF65-F5344CB8AC3E}">
        <p14:creationId xmlns:p14="http://schemas.microsoft.com/office/powerpoint/2010/main" val="2642801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A02AF1BE-6F58-4E8A-90DA-442A4ED306A1}" type="slidenum">
              <a:rPr lang="en-US" altLang="ja-JP" smtClean="0"/>
              <a:pPr>
                <a:defRPr/>
              </a:pPr>
              <a:t>‹#›</a:t>
            </a:fld>
            <a:endParaRPr lang="en-US" altLang="ja-JP"/>
          </a:p>
        </p:txBody>
      </p:sp>
    </p:spTree>
    <p:extLst>
      <p:ext uri="{BB962C8B-B14F-4D97-AF65-F5344CB8AC3E}">
        <p14:creationId xmlns:p14="http://schemas.microsoft.com/office/powerpoint/2010/main" val="1328017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B49C6311-7318-4C21-BA90-C43EC25B0D60}" type="slidenum">
              <a:rPr lang="en-US" altLang="ja-JP" smtClean="0"/>
              <a:pPr>
                <a:defRPr/>
              </a:pPr>
              <a:t>‹#›</a:t>
            </a:fld>
            <a:endParaRPr lang="en-US" altLang="ja-JP"/>
          </a:p>
        </p:txBody>
      </p:sp>
    </p:spTree>
    <p:extLst>
      <p:ext uri="{BB962C8B-B14F-4D97-AF65-F5344CB8AC3E}">
        <p14:creationId xmlns:p14="http://schemas.microsoft.com/office/powerpoint/2010/main" val="2628478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3FF085AB-7AE3-4725-A7BB-F190A18AB763}" type="slidenum">
              <a:rPr lang="en-US" altLang="ja-JP" smtClean="0"/>
              <a:pPr>
                <a:defRPr/>
              </a:pPr>
              <a:t>‹#›</a:t>
            </a:fld>
            <a:endParaRPr lang="en-US" altLang="ja-JP"/>
          </a:p>
        </p:txBody>
      </p:sp>
    </p:spTree>
    <p:extLst>
      <p:ext uri="{BB962C8B-B14F-4D97-AF65-F5344CB8AC3E}">
        <p14:creationId xmlns:p14="http://schemas.microsoft.com/office/powerpoint/2010/main" val="831252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pPr>
              <a:defRPr/>
            </a:pPr>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AEA06A2B-4C58-42F1-A31A-3B13F2E0D0EE}" type="slidenum">
              <a:rPr lang="en-US" altLang="ja-JP" smtClean="0"/>
              <a:pPr>
                <a:defRPr/>
              </a:pPr>
              <a:t>‹#›</a:t>
            </a:fld>
            <a:endParaRPr lang="en-US" altLang="ja-JP"/>
          </a:p>
        </p:txBody>
      </p:sp>
    </p:spTree>
    <p:extLst>
      <p:ext uri="{BB962C8B-B14F-4D97-AF65-F5344CB8AC3E}">
        <p14:creationId xmlns:p14="http://schemas.microsoft.com/office/powerpoint/2010/main" val="1521230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pPr>
              <a:defRPr/>
            </a:pPr>
            <a:endParaRPr lang="en-US" altLang="ja-JP"/>
          </a:p>
        </p:txBody>
      </p:sp>
      <p:sp>
        <p:nvSpPr>
          <p:cNvPr id="8" name="フッター プレースホルダー 7"/>
          <p:cNvSpPr>
            <a:spLocks noGrp="1"/>
          </p:cNvSpPr>
          <p:nvPr>
            <p:ph type="ftr" sz="quarter" idx="11"/>
          </p:nvPr>
        </p:nvSpPr>
        <p:spPr/>
        <p:txBody>
          <a:bodyPr/>
          <a:lstStyle/>
          <a:p>
            <a:pPr>
              <a:defRPr/>
            </a:pPr>
            <a:endParaRPr lang="en-US" altLang="ja-JP"/>
          </a:p>
        </p:txBody>
      </p:sp>
      <p:sp>
        <p:nvSpPr>
          <p:cNvPr id="9" name="スライド番号プレースホルダー 8"/>
          <p:cNvSpPr>
            <a:spLocks noGrp="1"/>
          </p:cNvSpPr>
          <p:nvPr>
            <p:ph type="sldNum" sz="quarter" idx="12"/>
          </p:nvPr>
        </p:nvSpPr>
        <p:spPr/>
        <p:txBody>
          <a:bodyPr/>
          <a:lstStyle/>
          <a:p>
            <a:pPr>
              <a:defRPr/>
            </a:pPr>
            <a:fld id="{88084708-F63F-4BB9-8BB9-B417C963FED0}" type="slidenum">
              <a:rPr lang="en-US" altLang="ja-JP" smtClean="0"/>
              <a:pPr>
                <a:defRPr/>
              </a:pPr>
              <a:t>‹#›</a:t>
            </a:fld>
            <a:endParaRPr lang="en-US" altLang="ja-JP"/>
          </a:p>
        </p:txBody>
      </p:sp>
    </p:spTree>
    <p:extLst>
      <p:ext uri="{BB962C8B-B14F-4D97-AF65-F5344CB8AC3E}">
        <p14:creationId xmlns:p14="http://schemas.microsoft.com/office/powerpoint/2010/main" val="2329364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pPr>
              <a:defRPr/>
            </a:pPr>
            <a:endParaRPr lang="en-US" altLang="ja-JP"/>
          </a:p>
        </p:txBody>
      </p:sp>
      <p:sp>
        <p:nvSpPr>
          <p:cNvPr id="4" name="フッター プレースホルダー 3"/>
          <p:cNvSpPr>
            <a:spLocks noGrp="1"/>
          </p:cNvSpPr>
          <p:nvPr>
            <p:ph type="ftr" sz="quarter" idx="11"/>
          </p:nvPr>
        </p:nvSpPr>
        <p:spPr/>
        <p:txBody>
          <a:bodyPr/>
          <a:lstStyle/>
          <a:p>
            <a:pPr>
              <a:defRPr/>
            </a:pPr>
            <a:endParaRPr lang="en-US" altLang="ja-JP"/>
          </a:p>
        </p:txBody>
      </p:sp>
      <p:sp>
        <p:nvSpPr>
          <p:cNvPr id="5" name="スライド番号プレースホルダー 4"/>
          <p:cNvSpPr>
            <a:spLocks noGrp="1"/>
          </p:cNvSpPr>
          <p:nvPr>
            <p:ph type="sldNum" sz="quarter" idx="12"/>
          </p:nvPr>
        </p:nvSpPr>
        <p:spPr/>
        <p:txBody>
          <a:bodyPr/>
          <a:lstStyle/>
          <a:p>
            <a:pPr>
              <a:defRPr/>
            </a:pPr>
            <a:fld id="{2BD8DB24-BC13-4777-84C4-9DD81BDBCD0B}" type="slidenum">
              <a:rPr lang="en-US" altLang="ja-JP" smtClean="0"/>
              <a:pPr>
                <a:defRPr/>
              </a:pPr>
              <a:t>‹#›</a:t>
            </a:fld>
            <a:endParaRPr lang="en-US" altLang="ja-JP"/>
          </a:p>
        </p:txBody>
      </p:sp>
    </p:spTree>
    <p:extLst>
      <p:ext uri="{BB962C8B-B14F-4D97-AF65-F5344CB8AC3E}">
        <p14:creationId xmlns:p14="http://schemas.microsoft.com/office/powerpoint/2010/main" val="2642198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a:defRPr/>
            </a:pPr>
            <a:endParaRPr lang="en-US" altLang="ja-JP"/>
          </a:p>
        </p:txBody>
      </p:sp>
      <p:sp>
        <p:nvSpPr>
          <p:cNvPr id="3" name="フッター プレースホルダー 2"/>
          <p:cNvSpPr>
            <a:spLocks noGrp="1"/>
          </p:cNvSpPr>
          <p:nvPr>
            <p:ph type="ftr" sz="quarter" idx="11"/>
          </p:nvPr>
        </p:nvSpPr>
        <p:spPr/>
        <p:txBody>
          <a:bodyPr/>
          <a:lstStyle/>
          <a:p>
            <a:pPr>
              <a:defRPr/>
            </a:pPr>
            <a:endParaRPr lang="en-US" altLang="ja-JP"/>
          </a:p>
        </p:txBody>
      </p:sp>
      <p:sp>
        <p:nvSpPr>
          <p:cNvPr id="4" name="スライド番号プレースホルダー 3"/>
          <p:cNvSpPr>
            <a:spLocks noGrp="1"/>
          </p:cNvSpPr>
          <p:nvPr>
            <p:ph type="sldNum" sz="quarter" idx="12"/>
          </p:nvPr>
        </p:nvSpPr>
        <p:spPr/>
        <p:txBody>
          <a:bodyPr/>
          <a:lstStyle/>
          <a:p>
            <a:pPr>
              <a:defRPr/>
            </a:pPr>
            <a:fld id="{2FAC562C-D13A-4A10-AA63-A0E8D257D3D6}" type="slidenum">
              <a:rPr lang="en-US" altLang="ja-JP" smtClean="0"/>
              <a:pPr>
                <a:defRPr/>
              </a:pPr>
              <a:t>‹#›</a:t>
            </a:fld>
            <a:endParaRPr lang="en-US" altLang="ja-JP"/>
          </a:p>
        </p:txBody>
      </p:sp>
    </p:spTree>
    <p:extLst>
      <p:ext uri="{BB962C8B-B14F-4D97-AF65-F5344CB8AC3E}">
        <p14:creationId xmlns:p14="http://schemas.microsoft.com/office/powerpoint/2010/main" val="1421999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a:defRPr/>
            </a:pPr>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23CCCC30-DED2-45F4-AAE1-63845C772C6A}" type="slidenum">
              <a:rPr lang="en-US" altLang="ja-JP" smtClean="0"/>
              <a:pPr>
                <a:defRPr/>
              </a:pPr>
              <a:t>‹#›</a:t>
            </a:fld>
            <a:endParaRPr lang="en-US" altLang="ja-JP"/>
          </a:p>
        </p:txBody>
      </p:sp>
    </p:spTree>
    <p:extLst>
      <p:ext uri="{BB962C8B-B14F-4D97-AF65-F5344CB8AC3E}">
        <p14:creationId xmlns:p14="http://schemas.microsoft.com/office/powerpoint/2010/main" val="3849600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a:defRPr/>
            </a:pPr>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5548D755-19ED-4C1C-80A5-39C5E6831F44}" type="slidenum">
              <a:rPr lang="en-US" altLang="ja-JP" smtClean="0"/>
              <a:pPr>
                <a:defRPr/>
              </a:pPr>
              <a:t>‹#›</a:t>
            </a:fld>
            <a:endParaRPr lang="en-US" altLang="ja-JP"/>
          </a:p>
        </p:txBody>
      </p:sp>
    </p:spTree>
    <p:extLst>
      <p:ext uri="{BB962C8B-B14F-4D97-AF65-F5344CB8AC3E}">
        <p14:creationId xmlns:p14="http://schemas.microsoft.com/office/powerpoint/2010/main" val="1903052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23CCCC30-DED2-45F4-AAE1-63845C772C6A}" type="slidenum">
              <a:rPr lang="en-US" altLang="ja-JP" smtClean="0"/>
              <a:pPr>
                <a:defRPr/>
              </a:pPr>
              <a:t>‹#›</a:t>
            </a:fld>
            <a:endParaRPr lang="en-US" altLang="ja-JP"/>
          </a:p>
        </p:txBody>
      </p:sp>
    </p:spTree>
    <p:extLst>
      <p:ext uri="{BB962C8B-B14F-4D97-AF65-F5344CB8AC3E}">
        <p14:creationId xmlns:p14="http://schemas.microsoft.com/office/powerpoint/2010/main" val="4292647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23CCCC30-DED2-45F4-AAE1-63845C772C6A}" type="slidenum">
              <a:rPr lang="en-US" altLang="ja-JP" smtClean="0"/>
              <a:pPr>
                <a:defRPr/>
              </a:pPr>
              <a:t>‹#›</a:t>
            </a:fld>
            <a:endParaRPr lang="en-US" altLang="ja-JP"/>
          </a:p>
        </p:txBody>
      </p:sp>
    </p:spTree>
    <p:extLst>
      <p:ext uri="{BB962C8B-B14F-4D97-AF65-F5344CB8AC3E}">
        <p14:creationId xmlns:p14="http://schemas.microsoft.com/office/powerpoint/2010/main" val="4126875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ja-JP"/>
          </a:p>
        </p:txBody>
      </p:sp>
      <p:sp>
        <p:nvSpPr>
          <p:cNvPr id="5" name="フッター プレースホルダー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ja-JP"/>
          </a:p>
        </p:txBody>
      </p:sp>
      <p:sp>
        <p:nvSpPr>
          <p:cNvPr id="6" name="スライド番号プレースホルダー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23CCCC30-DED2-45F4-AAE1-63845C772C6A}" type="slidenum">
              <a:rPr lang="en-US" altLang="ja-JP" smtClean="0"/>
              <a:pPr>
                <a:defRPr/>
              </a:pPr>
              <a:t>‹#›</a:t>
            </a:fld>
            <a:endParaRPr lang="en-US" altLang="ja-JP"/>
          </a:p>
        </p:txBody>
      </p:sp>
    </p:spTree>
    <p:extLst>
      <p:ext uri="{BB962C8B-B14F-4D97-AF65-F5344CB8AC3E}">
        <p14:creationId xmlns:p14="http://schemas.microsoft.com/office/powerpoint/2010/main" val="2451324650"/>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8.emf"/><Relationship Id="rId11" Type="http://schemas.openxmlformats.org/officeDocument/2006/relationships/image" Target="../media/image4.jpeg"/><Relationship Id="rId5" Type="http://schemas.openxmlformats.org/officeDocument/2006/relationships/oleObject" Target="../embeddings/oleObject2.bin"/><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emf"/><Relationship Id="rId11" Type="http://schemas.openxmlformats.org/officeDocument/2006/relationships/image" Target="../media/image4.jpeg"/><Relationship Id="rId5" Type="http://schemas.openxmlformats.org/officeDocument/2006/relationships/oleObject" Target="../embeddings/oleObject6.bin"/><Relationship Id="rId10" Type="http://schemas.openxmlformats.org/officeDocument/2006/relationships/image" Target="../media/image14.png"/><Relationship Id="rId4" Type="http://schemas.openxmlformats.org/officeDocument/2006/relationships/image" Target="../media/image11.emf"/><Relationship Id="rId9" Type="http://schemas.openxmlformats.org/officeDocument/2006/relationships/oleObject" Target="../embeddings/oleObject8.bin"/></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mailto:mkamata@templatebank.com?subject=&#24195;&#21578;&#12362;&#21839;&#12356;&#21512;&#12431;&#12379;"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ja-JP" altLang="en-US" dirty="0"/>
              <a:t>広告提案書</a:t>
            </a:r>
          </a:p>
        </p:txBody>
      </p:sp>
      <p:sp>
        <p:nvSpPr>
          <p:cNvPr id="5123" name="Rectangle 3"/>
          <p:cNvSpPr>
            <a:spLocks noGrp="1" noChangeArrowheads="1"/>
          </p:cNvSpPr>
          <p:nvPr>
            <p:ph type="subTitle" idx="1"/>
          </p:nvPr>
        </p:nvSpPr>
        <p:spPr>
          <a:xfrm>
            <a:off x="1143000" y="3602038"/>
            <a:ext cx="6858000" cy="475034"/>
          </a:xfrm>
        </p:spPr>
        <p:txBody>
          <a:bodyPr/>
          <a:lstStyle/>
          <a:p>
            <a:r>
              <a:rPr lang="en-US" altLang="ja-JP" dirty="0">
                <a:latin typeface="メイリオ" panose="020B0604030504040204" pitchFamily="50" charset="-128"/>
                <a:ea typeface="メイリオ" panose="020B0604030504040204" pitchFamily="50" charset="-128"/>
              </a:rPr>
              <a:t>2026</a:t>
            </a:r>
            <a:r>
              <a:rPr lang="ja-JP" altLang="en-US" dirty="0">
                <a:latin typeface="メイリオ" panose="020B0604030504040204" pitchFamily="50" charset="-128"/>
                <a:ea typeface="メイリオ" panose="020B0604030504040204" pitchFamily="50" charset="-128"/>
              </a:rPr>
              <a:t>年</a:t>
            </a:r>
            <a:r>
              <a:rPr lang="en-US" altLang="ja-JP" dirty="0">
                <a:latin typeface="メイリオ" panose="020B0604030504040204" pitchFamily="50" charset="-128"/>
                <a:ea typeface="メイリオ" panose="020B0604030504040204" pitchFamily="50" charset="-128"/>
              </a:rPr>
              <a:t>10</a:t>
            </a:r>
            <a:r>
              <a:rPr lang="ja-JP" altLang="en-US" dirty="0">
                <a:latin typeface="メイリオ" panose="020B0604030504040204" pitchFamily="50" charset="-128"/>
                <a:ea typeface="メイリオ" panose="020B0604030504040204" pitchFamily="50" charset="-128"/>
              </a:rPr>
              <a:t>月</a:t>
            </a:r>
            <a:r>
              <a:rPr lang="en-US" altLang="ja-JP" dirty="0">
                <a:latin typeface="メイリオ" panose="020B0604030504040204" pitchFamily="50" charset="-128"/>
                <a:ea typeface="メイリオ" panose="020B0604030504040204" pitchFamily="50" charset="-128"/>
              </a:rPr>
              <a:t>-12</a:t>
            </a:r>
            <a:r>
              <a:rPr lang="ja-JP" altLang="en-US" dirty="0">
                <a:latin typeface="メイリオ" panose="020B0604030504040204" pitchFamily="50" charset="-128"/>
                <a:ea typeface="メイリオ" panose="020B0604030504040204" pitchFamily="50" charset="-128"/>
              </a:rPr>
              <a:t>月</a:t>
            </a:r>
            <a:endParaRPr lang="en-US" altLang="ja-JP" dirty="0">
              <a:latin typeface="メイリオ" panose="020B0604030504040204" pitchFamily="50" charset="-128"/>
              <a:ea typeface="メイリオ" panose="020B0604030504040204" pitchFamily="50" charset="-128"/>
            </a:endParaRPr>
          </a:p>
        </p:txBody>
      </p:sp>
      <p:sp>
        <p:nvSpPr>
          <p:cNvPr id="5124" name="テキスト ボックス 3"/>
          <p:cNvSpPr txBox="1">
            <a:spLocks noChangeArrowheads="1"/>
          </p:cNvSpPr>
          <p:nvPr/>
        </p:nvSpPr>
        <p:spPr bwMode="auto">
          <a:xfrm>
            <a:off x="1576388" y="5972215"/>
            <a:ext cx="5715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endParaRPr kumimoji="0" lang="en-US" altLang="ja-JP" sz="1000" dirty="0">
              <a:solidFill>
                <a:srgbClr val="002E74"/>
              </a:solidFill>
              <a:latin typeface="メイリオ" panose="020B0604030504040204" pitchFamily="50" charset="-128"/>
              <a:ea typeface="メイリオ" panose="020B0604030504040204" pitchFamily="50" charset="-128"/>
            </a:endParaRPr>
          </a:p>
          <a:p>
            <a:pPr>
              <a:spcBef>
                <a:spcPct val="0"/>
              </a:spcBef>
              <a:buFontTx/>
              <a:buNone/>
            </a:pPr>
            <a:r>
              <a:rPr kumimoji="0" lang="en-US" altLang="ja-JP" sz="2000" b="1" dirty="0">
                <a:solidFill>
                  <a:srgbClr val="002E74"/>
                </a:solidFill>
                <a:latin typeface="メイリオ" panose="020B0604030504040204" pitchFamily="50" charset="-128"/>
                <a:ea typeface="メイリオ" panose="020B0604030504040204" pitchFamily="50" charset="-128"/>
              </a:rPr>
              <a:t>https://www.businessform.biz/</a:t>
            </a:r>
          </a:p>
        </p:txBody>
      </p:sp>
      <p:pic>
        <p:nvPicPr>
          <p:cNvPr id="5125" name="図 4" descr="標準タイプ_一般印刷用.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5949950"/>
            <a:ext cx="5762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図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63900" y="908050"/>
            <a:ext cx="2538413"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グループ化 6"/>
          <p:cNvGrpSpPr/>
          <p:nvPr/>
        </p:nvGrpSpPr>
        <p:grpSpPr>
          <a:xfrm>
            <a:off x="0" y="0"/>
            <a:ext cx="323528" cy="6858000"/>
            <a:chOff x="0" y="0"/>
            <a:chExt cx="323528" cy="6858000"/>
          </a:xfrm>
        </p:grpSpPr>
        <p:sp>
          <p:nvSpPr>
            <p:cNvPr id="6" name="正方形/長方形 5"/>
            <p:cNvSpPr/>
            <p:nvPr/>
          </p:nvSpPr>
          <p:spPr>
            <a:xfrm>
              <a:off x="251520" y="0"/>
              <a:ext cx="72008"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3" name="正方形/長方形 12"/>
            <p:cNvSpPr/>
            <p:nvPr/>
          </p:nvSpPr>
          <p:spPr>
            <a:xfrm>
              <a:off x="0" y="0"/>
              <a:ext cx="251520" cy="6858000"/>
            </a:xfrm>
            <a:prstGeom prst="rect">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
        <p:nvSpPr>
          <p:cNvPr id="11" name="テキスト ボックス 15">
            <a:extLst>
              <a:ext uri="{FF2B5EF4-FFF2-40B4-BE49-F238E27FC236}">
                <a16:creationId xmlns:a16="http://schemas.microsoft.com/office/drawing/2014/main" id="{77D81A48-62D6-408C-817F-1BE7110F71A9}"/>
              </a:ext>
            </a:extLst>
          </p:cNvPr>
          <p:cNvSpPr txBox="1"/>
          <p:nvPr/>
        </p:nvSpPr>
        <p:spPr>
          <a:xfrm>
            <a:off x="1570739" y="4903510"/>
            <a:ext cx="4136069" cy="877163"/>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b="1" dirty="0">
                <a:latin typeface="メイリオ" panose="020B0604030504040204" pitchFamily="50" charset="-128"/>
                <a:ea typeface="メイリオ" panose="020B0604030504040204" pitchFamily="50" charset="-128"/>
              </a:rPr>
              <a:t>ティービー株式会社</a:t>
            </a:r>
            <a:endParaRPr kumimoji="1" lang="en-US" altLang="ja-JP" b="1" dirty="0">
              <a:latin typeface="メイリオ" panose="020B0604030504040204" pitchFamily="50" charset="-128"/>
              <a:ea typeface="メイリオ" panose="020B0604030504040204" pitchFamily="50" charset="-128"/>
            </a:endParaRPr>
          </a:p>
          <a:p>
            <a:r>
              <a:rPr lang="en-US" altLang="ja-JP" sz="1100" b="1" dirty="0">
                <a:solidFill>
                  <a:schemeClr val="tx1">
                    <a:lumMod val="75000"/>
                    <a:lumOff val="25000"/>
                  </a:schemeClr>
                </a:solidFill>
                <a:latin typeface="メイリオ" panose="020B0604030504040204" pitchFamily="50" charset="-128"/>
                <a:ea typeface="メイリオ" panose="020B0604030504040204" pitchFamily="50" charset="-128"/>
                <a:cs typeface="Segoe UI" panose="020B0502040204020203" pitchFamily="34" charset="0"/>
              </a:rPr>
              <a:t>【</a:t>
            </a:r>
            <a:r>
              <a:rPr lang="ja-JP" altLang="en-US" sz="1100" dirty="0">
                <a:solidFill>
                  <a:schemeClr val="tx1">
                    <a:lumMod val="75000"/>
                    <a:lumOff val="25000"/>
                  </a:schemeClr>
                </a:solidFill>
                <a:latin typeface="メイリオ" panose="020B0604030504040204" pitchFamily="50" charset="-128"/>
                <a:ea typeface="メイリオ" panose="020B0604030504040204" pitchFamily="50" charset="-128"/>
                <a:cs typeface="Segoe UI" panose="020B0502040204020203" pitchFamily="34" charset="0"/>
              </a:rPr>
              <a:t>本社</a:t>
            </a:r>
            <a:r>
              <a:rPr lang="en-US" altLang="ja-JP" sz="1100" dirty="0">
                <a:solidFill>
                  <a:schemeClr val="tx1">
                    <a:lumMod val="75000"/>
                    <a:lumOff val="25000"/>
                  </a:schemeClr>
                </a:solidFill>
                <a:latin typeface="メイリオ" panose="020B0604030504040204" pitchFamily="50" charset="-128"/>
                <a:ea typeface="メイリオ" panose="020B0604030504040204" pitchFamily="50" charset="-128"/>
                <a:cs typeface="Segoe UI" panose="020B0502040204020203" pitchFamily="34" charset="0"/>
              </a:rPr>
              <a:t>】</a:t>
            </a:r>
            <a:r>
              <a:rPr lang="ja-JP" altLang="en-US" sz="11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名古屋市中村区名駅</a:t>
            </a:r>
            <a:r>
              <a:rPr lang="en-US" altLang="ja-JP" sz="11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2-45-7</a:t>
            </a:r>
            <a:r>
              <a:rPr lang="ja-JP" altLang="en-US" sz="11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松岡ビルディング</a:t>
            </a:r>
            <a:r>
              <a:rPr lang="en-US" altLang="ja-JP" sz="11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1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階　</a:t>
            </a:r>
            <a:endParaRPr lang="en-US" altLang="ja-JP" sz="11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100"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a:t>
            </a:r>
            <a:r>
              <a:rPr lang="ja-JP" altLang="en-US" sz="1100"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東京</a:t>
            </a:r>
            <a:r>
              <a:rPr lang="en-US" altLang="ja-JP" sz="1100"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a:t>
            </a:r>
            <a:r>
              <a:rPr lang="ja-JP" altLang="en-US" sz="1100"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東京都港区浜松町</a:t>
            </a:r>
            <a:r>
              <a:rPr lang="en-US" altLang="ja-JP" sz="1100"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1-29-6</a:t>
            </a:r>
            <a:r>
              <a:rPr lang="ja-JP" altLang="en-US" sz="1100"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　浜松町セントラルビル</a:t>
            </a:r>
            <a:r>
              <a:rPr lang="en-US" altLang="ja-JP" sz="1100"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5</a:t>
            </a:r>
            <a:r>
              <a:rPr lang="en-US" altLang="ja-JP" sz="110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F</a:t>
            </a:r>
            <a:endParaRPr lang="en-US" altLang="ja-JP" sz="1100"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endParaRPr>
          </a:p>
          <a:p>
            <a:r>
              <a:rPr lang="en-US" altLang="ja-JP" sz="1100"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Tel 080-6166-7838</a:t>
            </a:r>
            <a:r>
              <a:rPr lang="ja-JP" altLang="en-US" sz="1100"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　担当：鎌田</a:t>
            </a:r>
          </a:p>
        </p:txBody>
      </p:sp>
      <p:pic>
        <p:nvPicPr>
          <p:cNvPr id="3" name="図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80312" y="5589240"/>
            <a:ext cx="864517" cy="1019952"/>
          </a:xfrm>
          <a:prstGeom prst="rect">
            <a:avLst/>
          </a:prstGeom>
        </p:spPr>
      </p:pic>
    </p:spTree>
    <p:extLst>
      <p:ext uri="{BB962C8B-B14F-4D97-AF65-F5344CB8AC3E}">
        <p14:creationId xmlns:p14="http://schemas.microsoft.com/office/powerpoint/2010/main" val="1943628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図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96213" y="280988"/>
            <a:ext cx="11684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表 8"/>
          <p:cNvGraphicFramePr>
            <a:graphicFrameLocks noGrp="1"/>
          </p:cNvGraphicFramePr>
          <p:nvPr>
            <p:extLst>
              <p:ext uri="{D42A27DB-BD31-4B8C-83A1-F6EECF244321}">
                <p14:modId xmlns:p14="http://schemas.microsoft.com/office/powerpoint/2010/main" val="1881622316"/>
              </p:ext>
            </p:extLst>
          </p:nvPr>
        </p:nvGraphicFramePr>
        <p:xfrm>
          <a:off x="1327150" y="765176"/>
          <a:ext cx="7272338" cy="5616156"/>
        </p:xfrm>
        <a:graphic>
          <a:graphicData uri="http://schemas.openxmlformats.org/drawingml/2006/table">
            <a:tbl>
              <a:tblPr firstRow="1" bandRow="1">
                <a:tableStyleId>{2D5ABB26-0587-4C30-8999-92F81FD0307C}</a:tableStyleId>
              </a:tblPr>
              <a:tblGrid>
                <a:gridCol w="6637311">
                  <a:extLst>
                    <a:ext uri="{9D8B030D-6E8A-4147-A177-3AD203B41FA5}">
                      <a16:colId xmlns:a16="http://schemas.microsoft.com/office/drawing/2014/main" val="20000"/>
                    </a:ext>
                  </a:extLst>
                </a:gridCol>
                <a:gridCol w="635027">
                  <a:extLst>
                    <a:ext uri="{9D8B030D-6E8A-4147-A177-3AD203B41FA5}">
                      <a16:colId xmlns:a16="http://schemas.microsoft.com/office/drawing/2014/main" val="20001"/>
                    </a:ext>
                  </a:extLst>
                </a:gridCol>
              </a:tblGrid>
              <a:tr h="402682">
                <a:tc>
                  <a:txBody>
                    <a:bodyPr/>
                    <a:lstStyle/>
                    <a:p>
                      <a:r>
                        <a:rPr kumimoji="1" lang="en-US" altLang="ja-JP" sz="1400" b="1" dirty="0">
                          <a:latin typeface="メイリオ" panose="020B0604030504040204" pitchFamily="50" charset="-128"/>
                          <a:ea typeface="メイリオ" panose="020B0604030504040204" pitchFamily="50" charset="-128"/>
                          <a:cs typeface="メイリオ" panose="020B0604030504040204" pitchFamily="50" charset="-128"/>
                        </a:rPr>
                        <a:t>B-</a:t>
                      </a:r>
                      <a:r>
                        <a:rPr kumimoji="1" lang="en-US" altLang="ja-JP" sz="1400" b="1" dirty="0" err="1">
                          <a:latin typeface="メイリオ" panose="020B0604030504040204" pitchFamily="50" charset="-128"/>
                          <a:ea typeface="メイリオ" panose="020B0604030504040204" pitchFamily="50" charset="-128"/>
                          <a:cs typeface="メイリオ" panose="020B0604030504040204" pitchFamily="50" charset="-128"/>
                        </a:rPr>
                        <a:t>Form.Biz</a:t>
                      </a:r>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とは</a:t>
                      </a:r>
                      <a:endPar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dirty="0">
                          <a:latin typeface="メイリオ" panose="020B0604030504040204" pitchFamily="50" charset="-128"/>
                          <a:ea typeface="メイリオ" panose="020B0604030504040204" pitchFamily="50" charset="-128"/>
                          <a:cs typeface="メイリオ" panose="020B0604030504040204" pitchFamily="50" charset="-128"/>
                        </a:rPr>
                        <a:t>2</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0"/>
                  </a:ext>
                </a:extLst>
              </a:tr>
              <a:tr h="402682">
                <a:tc>
                  <a:txBody>
                    <a:bodyPr/>
                    <a:lstStyle/>
                    <a:p>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ユーザープロフィール</a:t>
                      </a:r>
                      <a:endPar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1"/>
                  </a:ext>
                </a:extLst>
              </a:tr>
              <a:tr h="402682">
                <a:tc>
                  <a:txBody>
                    <a:bodyPr/>
                    <a:lstStyle/>
                    <a:p>
                      <a:pPr marL="180000"/>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業種・職種</a:t>
                      </a:r>
                      <a:endParaRPr kumimoji="1" lang="ja-JP" altLang="en-US" sz="14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2"/>
                  </a:ext>
                </a:extLst>
              </a:tr>
              <a:tr h="402682">
                <a:tc>
                  <a:txBody>
                    <a:bodyPr/>
                    <a:lstStyle/>
                    <a:p>
                      <a:pPr marL="180000"/>
                      <a:r>
                        <a:rPr kumimoji="1" lang="ja-JP" altLang="en-US" sz="1400" dirty="0">
                          <a:latin typeface="メイリオ" panose="020B0604030504040204" pitchFamily="50" charset="-128"/>
                          <a:ea typeface="メイリオ" panose="020B0604030504040204" pitchFamily="50" charset="-128"/>
                          <a:cs typeface="メイリオ" panose="020B0604030504040204" pitchFamily="50" charset="-128"/>
                        </a:rPr>
                        <a:t>役職・従業員数</a:t>
                      </a:r>
                      <a:endParaRPr kumimoji="1" lang="ja-JP" altLang="en-US" sz="14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3"/>
                  </a:ext>
                </a:extLst>
              </a:tr>
              <a:tr h="402682">
                <a:tc>
                  <a:txBody>
                    <a:bodyPr/>
                    <a:lstStyle/>
                    <a:p>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メール広告</a:t>
                      </a:r>
                      <a:endPar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4"/>
                  </a:ext>
                </a:extLst>
              </a:tr>
              <a:tr h="402682">
                <a:tc>
                  <a:txBody>
                    <a:bodyPr/>
                    <a:lstStyle/>
                    <a:p>
                      <a:pPr marL="180000"/>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貴社独占メール</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5"/>
                  </a:ext>
                </a:extLst>
              </a:tr>
              <a:tr h="402682">
                <a:tc>
                  <a:txBody>
                    <a:bodyPr/>
                    <a:lstStyle/>
                    <a:p>
                      <a:pPr marL="180000"/>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貴社独占ターゲティングメール</a:t>
                      </a:r>
                      <a:endParaRPr kumimoji="1"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6</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6"/>
                  </a:ext>
                </a:extLst>
              </a:tr>
              <a:tr h="402682">
                <a:tc>
                  <a:txBody>
                    <a:bodyPr/>
                    <a:lstStyle/>
                    <a:p>
                      <a:pPr marL="18000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貴社独占メール・</a:t>
                      </a: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HTML</a:t>
                      </a:r>
                      <a:r>
                        <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（全件</a:t>
                      </a: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ターゲティング）</a:t>
                      </a: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7</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7"/>
                  </a:ext>
                </a:extLst>
              </a:tr>
              <a:tr h="402682">
                <a:tc>
                  <a:txBody>
                    <a:bodyPr/>
                    <a:lstStyle/>
                    <a:p>
                      <a:pPr marL="18000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定期メールメガジン広告</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8</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996489454"/>
                  </a:ext>
                </a:extLst>
              </a:tr>
              <a:tr h="402682">
                <a:tc>
                  <a:txBody>
                    <a:bodyPr/>
                    <a:lstStyle/>
                    <a:p>
                      <a:r>
                        <a:rPr kumimoji="1" lang="en-US" altLang="ja-JP" sz="1400" b="1" dirty="0">
                          <a:latin typeface="メイリオ" panose="020B0604030504040204" pitchFamily="50" charset="-128"/>
                          <a:ea typeface="メイリオ" panose="020B0604030504040204" pitchFamily="50" charset="-128"/>
                          <a:cs typeface="メイリオ" panose="020B0604030504040204" pitchFamily="50" charset="-128"/>
                        </a:rPr>
                        <a:t>Web</a:t>
                      </a:r>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広告</a:t>
                      </a:r>
                      <a:endPar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8"/>
                  </a:ext>
                </a:extLst>
              </a:tr>
              <a:tr h="402682">
                <a:tc>
                  <a:txBody>
                    <a:bodyPr/>
                    <a:lstStyle/>
                    <a:p>
                      <a:pPr marL="180000"/>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バナープラン</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9</a:t>
                      </a: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9"/>
                  </a:ext>
                </a:extLst>
              </a:tr>
              <a:tr h="402682">
                <a:tc>
                  <a:txBody>
                    <a:bodyPr/>
                    <a:lstStyle/>
                    <a:p>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お申込みから配信・掲載までの流れ</a:t>
                      </a:r>
                      <a:endPar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10</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11"/>
                  </a:ext>
                </a:extLst>
              </a:tr>
              <a:tr h="402682">
                <a:tc>
                  <a:txBody>
                    <a:bodyPr/>
                    <a:lstStyle/>
                    <a:p>
                      <a:r>
                        <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メール広告・入稿規定</a:t>
                      </a: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11</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13"/>
                  </a:ext>
                </a:extLst>
              </a:tr>
              <a:tr h="381290">
                <a:tc>
                  <a:txBody>
                    <a:bodyPr/>
                    <a:lstStyle/>
                    <a:p>
                      <a:r>
                        <a:rPr kumimoji="1" lang="zh-TW" altLang="en-US" sz="1400" b="1" dirty="0">
                          <a:latin typeface="メイリオ" panose="020B0604030504040204" pitchFamily="50" charset="-128"/>
                          <a:ea typeface="メイリオ" panose="020B0604030504040204" pitchFamily="50" charset="-128"/>
                          <a:cs typeface="メイリオ" panose="020B0604030504040204" pitchFamily="50" charset="-128"/>
                        </a:rPr>
                        <a:t>広告掲載基準</a:t>
                      </a:r>
                      <a:endPar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12</a:t>
                      </a:r>
                    </a:p>
                  </a:txBody>
                  <a:tcPr marL="91427" marR="91427" marT="45735" marB="45735"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2" name="タイトル 1"/>
          <p:cNvSpPr>
            <a:spLocks noGrp="1"/>
          </p:cNvSpPr>
          <p:nvPr>
            <p:ph type="title"/>
          </p:nvPr>
        </p:nvSpPr>
        <p:spPr>
          <a:xfrm>
            <a:off x="1187450" y="280988"/>
            <a:ext cx="6337300" cy="484187"/>
          </a:xfrm>
        </p:spPr>
        <p:txBody>
          <a:bodyPr>
            <a:normAutofit fontScale="90000"/>
          </a:bodyPr>
          <a:lstStyle/>
          <a:p>
            <a:pPr algn="l">
              <a:defRPr/>
            </a:pPr>
            <a:r>
              <a:rPr lang="ja-JP" altLang="en-US" sz="2800" b="1" spc="600" dirty="0">
                <a:latin typeface="メイリオ" panose="020B0604030504040204" pitchFamily="50" charset="-128"/>
                <a:ea typeface="メイリオ" panose="020B0604030504040204" pitchFamily="50" charset="-128"/>
                <a:cs typeface="メイリオ" panose="020B0604030504040204" pitchFamily="50" charset="-128"/>
              </a:rPr>
              <a:t>目次</a:t>
            </a:r>
          </a:p>
        </p:txBody>
      </p:sp>
      <p:cxnSp>
        <p:nvCxnSpPr>
          <p:cNvPr id="4" name="直線コネクタ 3"/>
          <p:cNvCxnSpPr/>
          <p:nvPr/>
        </p:nvCxnSpPr>
        <p:spPr>
          <a:xfrm>
            <a:off x="962025" y="765175"/>
            <a:ext cx="8002588" cy="0"/>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sp>
        <p:nvSpPr>
          <p:cNvPr id="6" name="Text Box 2874"/>
          <p:cNvSpPr txBox="1">
            <a:spLocks noChangeArrowheads="1"/>
          </p:cNvSpPr>
          <p:nvPr/>
        </p:nvSpPr>
        <p:spPr bwMode="auto">
          <a:xfrm>
            <a:off x="8442325" y="6572250"/>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1</a:t>
            </a:r>
            <a:r>
              <a:rPr lang="ja-JP" altLang="en-US" sz="800" dirty="0">
                <a:solidFill>
                  <a:schemeClr val="bg1">
                    <a:lumMod val="50000"/>
                  </a:schemeClr>
                </a:solidFill>
              </a:rPr>
              <a:t> －</a:t>
            </a:r>
          </a:p>
        </p:txBody>
      </p:sp>
      <p:grpSp>
        <p:nvGrpSpPr>
          <p:cNvPr id="7" name="グループ化 6"/>
          <p:cNvGrpSpPr/>
          <p:nvPr/>
        </p:nvGrpSpPr>
        <p:grpSpPr>
          <a:xfrm>
            <a:off x="0" y="0"/>
            <a:ext cx="323528" cy="6858000"/>
            <a:chOff x="0" y="0"/>
            <a:chExt cx="323528" cy="6858000"/>
          </a:xfrm>
        </p:grpSpPr>
        <p:sp>
          <p:nvSpPr>
            <p:cNvPr id="8" name="正方形/長方形 7"/>
            <p:cNvSpPr/>
            <p:nvPr/>
          </p:nvSpPr>
          <p:spPr>
            <a:xfrm>
              <a:off x="251520" y="0"/>
              <a:ext cx="72008"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0" name="正方形/長方形 9"/>
            <p:cNvSpPr/>
            <p:nvPr/>
          </p:nvSpPr>
          <p:spPr>
            <a:xfrm>
              <a:off x="0" y="0"/>
              <a:ext cx="251520" cy="6858000"/>
            </a:xfrm>
            <a:prstGeom prst="rect">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5486400" y="1225550"/>
            <a:ext cx="3352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400" dirty="0">
                <a:solidFill>
                  <a:srgbClr val="000066"/>
                </a:solidFill>
                <a:latin typeface="メイリオ" panose="020B0604030504040204" pitchFamily="50" charset="-128"/>
                <a:ea typeface="メイリオ" panose="020B0604030504040204" pitchFamily="50" charset="-128"/>
              </a:rPr>
              <a:t>ビジネス文書テンプレート、イラスト</a:t>
            </a:r>
            <a:r>
              <a:rPr lang="en-US" altLang="ja-JP" sz="1400" dirty="0">
                <a:solidFill>
                  <a:srgbClr val="000066"/>
                </a:solidFill>
                <a:latin typeface="メイリオ" panose="020B0604030504040204" pitchFamily="50" charset="-128"/>
                <a:ea typeface="メイリオ" panose="020B0604030504040204" pitchFamily="50" charset="-128"/>
              </a:rPr>
              <a:t>&amp;</a:t>
            </a:r>
            <a:r>
              <a:rPr lang="ja-JP" altLang="en-US" sz="1400" dirty="0">
                <a:solidFill>
                  <a:srgbClr val="000066"/>
                </a:solidFill>
                <a:latin typeface="メイリオ" panose="020B0604030504040204" pitchFamily="50" charset="-128"/>
                <a:ea typeface="メイリオ" panose="020B0604030504040204" pitchFamily="50" charset="-128"/>
              </a:rPr>
              <a:t>フォト素材</a:t>
            </a:r>
            <a:r>
              <a:rPr lang="en-US" altLang="ja-JP" sz="1400" b="1" dirty="0">
                <a:solidFill>
                  <a:srgbClr val="000066"/>
                </a:solidFill>
                <a:latin typeface="メイリオ" panose="020B0604030504040204" pitchFamily="50" charset="-128"/>
                <a:ea typeface="メイリオ" panose="020B0604030504040204" pitchFamily="50" charset="-128"/>
              </a:rPr>
              <a:t>4,000</a:t>
            </a:r>
            <a:r>
              <a:rPr lang="ja-JP" altLang="en-US" sz="1400" b="1" dirty="0">
                <a:solidFill>
                  <a:srgbClr val="000066"/>
                </a:solidFill>
                <a:latin typeface="メイリオ" panose="020B0604030504040204" pitchFamily="50" charset="-128"/>
                <a:ea typeface="メイリオ" panose="020B0604030504040204" pitchFamily="50" charset="-128"/>
              </a:rPr>
              <a:t>点</a:t>
            </a:r>
            <a:r>
              <a:rPr lang="ja-JP" altLang="en-US" sz="1400" dirty="0">
                <a:solidFill>
                  <a:srgbClr val="000066"/>
                </a:solidFill>
                <a:latin typeface="メイリオ" panose="020B0604030504040204" pitchFamily="50" charset="-128"/>
                <a:ea typeface="メイリオ" panose="020B0604030504040204" pitchFamily="50" charset="-128"/>
              </a:rPr>
              <a:t>以上を提供。</a:t>
            </a:r>
          </a:p>
          <a:p>
            <a:pPr eaLnBrk="1" hangingPunct="1">
              <a:spcBef>
                <a:spcPct val="0"/>
              </a:spcBef>
              <a:buFontTx/>
              <a:buNone/>
            </a:pPr>
            <a:r>
              <a:rPr lang="ja-JP" altLang="en-US" sz="1400" dirty="0">
                <a:solidFill>
                  <a:srgbClr val="000066"/>
                </a:solidFill>
                <a:latin typeface="メイリオ" panose="020B0604030504040204" pitchFamily="50" charset="-128"/>
                <a:ea typeface="メイリオ" panose="020B0604030504040204" pitchFamily="50" charset="-128"/>
              </a:rPr>
              <a:t>ビジネスユーザーのための</a:t>
            </a:r>
            <a:r>
              <a:rPr lang="en-US" altLang="ja-JP" sz="1400" b="1" dirty="0">
                <a:solidFill>
                  <a:srgbClr val="000066"/>
                </a:solidFill>
                <a:latin typeface="メイリオ" panose="020B0604030504040204" pitchFamily="50" charset="-128"/>
                <a:ea typeface="メイリオ" panose="020B0604030504040204" pitchFamily="50" charset="-128"/>
              </a:rPr>
              <a:t>Web</a:t>
            </a:r>
            <a:r>
              <a:rPr lang="ja-JP" altLang="en-US" sz="1400" dirty="0">
                <a:solidFill>
                  <a:srgbClr val="000066"/>
                </a:solidFill>
                <a:latin typeface="メイリオ" panose="020B0604030504040204" pitchFamily="50" charset="-128"/>
                <a:ea typeface="メイリオ" panose="020B0604030504040204" pitchFamily="50" charset="-128"/>
              </a:rPr>
              <a:t>サイトです。</a:t>
            </a:r>
          </a:p>
        </p:txBody>
      </p:sp>
      <p:sp>
        <p:nvSpPr>
          <p:cNvPr id="7172" name="Text Box 5"/>
          <p:cNvSpPr txBox="1">
            <a:spLocks noChangeArrowheads="1"/>
          </p:cNvSpPr>
          <p:nvPr/>
        </p:nvSpPr>
        <p:spPr bwMode="auto">
          <a:xfrm>
            <a:off x="5486400" y="2420938"/>
            <a:ext cx="3478213" cy="4213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lnSpc>
                <a:spcPct val="120000"/>
              </a:lnSpc>
              <a:spcBef>
                <a:spcPct val="0"/>
              </a:spcBef>
              <a:buFontTx/>
              <a:buNone/>
            </a:pPr>
            <a:r>
              <a:rPr lang="en-US" altLang="ja-JP" sz="1200" dirty="0">
                <a:solidFill>
                  <a:srgbClr val="000066"/>
                </a:solidFill>
                <a:latin typeface="メイリオ" panose="020B0604030504040204" pitchFamily="50" charset="-128"/>
                <a:ea typeface="メイリオ" panose="020B0604030504040204" pitchFamily="50" charset="-128"/>
              </a:rPr>
              <a:t>■</a:t>
            </a:r>
            <a:r>
              <a:rPr lang="ja-JP" altLang="en-US" sz="1200" dirty="0">
                <a:solidFill>
                  <a:srgbClr val="000066"/>
                </a:solidFill>
                <a:latin typeface="メイリオ" panose="020B0604030504040204" pitchFamily="50" charset="-128"/>
                <a:ea typeface="メイリオ" panose="020B0604030504040204" pitchFamily="50" charset="-128"/>
              </a:rPr>
              <a:t>サービス概要</a:t>
            </a:r>
          </a:p>
          <a:p>
            <a:pPr eaLnBrk="1" hangingPunct="1">
              <a:lnSpc>
                <a:spcPct val="120000"/>
              </a:lnSpc>
              <a:spcBef>
                <a:spcPct val="0"/>
              </a:spcBef>
              <a:buFontTx/>
              <a:buNone/>
            </a:pPr>
            <a:r>
              <a:rPr lang="ja-JP" altLang="en-US" sz="1100" dirty="0">
                <a:latin typeface="メイリオ" panose="020B0604030504040204" pitchFamily="50" charset="-128"/>
                <a:ea typeface="メイリオ" panose="020B0604030504040204" pitchFamily="50" charset="-128"/>
              </a:rPr>
              <a:t>各種ビジネス文書や名刺などのテンプレートや、</a:t>
            </a:r>
          </a:p>
          <a:p>
            <a:pPr eaLnBrk="1" hangingPunct="1">
              <a:lnSpc>
                <a:spcPct val="120000"/>
              </a:lnSpc>
              <a:spcBef>
                <a:spcPct val="0"/>
              </a:spcBef>
              <a:buFontTx/>
              <a:buNone/>
            </a:pPr>
            <a:r>
              <a:rPr lang="ja-JP" altLang="en-US" sz="1100" dirty="0">
                <a:latin typeface="メイリオ" panose="020B0604030504040204" pitchFamily="50" charset="-128"/>
                <a:ea typeface="メイリオ" panose="020B0604030504040204" pitchFamily="50" charset="-128"/>
              </a:rPr>
              <a:t>イラスト</a:t>
            </a:r>
            <a:r>
              <a:rPr lang="en-US" altLang="ja-JP" sz="1100" dirty="0">
                <a:latin typeface="メイリオ" panose="020B0604030504040204" pitchFamily="50" charset="-128"/>
                <a:ea typeface="メイリオ" panose="020B0604030504040204" pitchFamily="50" charset="-128"/>
              </a:rPr>
              <a:t>&amp;</a:t>
            </a:r>
            <a:r>
              <a:rPr lang="ja-JP" altLang="en-US" sz="1100" dirty="0">
                <a:latin typeface="メイリオ" panose="020B0604030504040204" pitchFamily="50" charset="-128"/>
                <a:ea typeface="メイリオ" panose="020B0604030504040204" pitchFamily="50" charset="-128"/>
              </a:rPr>
              <a:t>フォト素材を、無料</a:t>
            </a:r>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有料会員向けに</a:t>
            </a:r>
          </a:p>
          <a:p>
            <a:pPr eaLnBrk="1" hangingPunct="1">
              <a:lnSpc>
                <a:spcPct val="120000"/>
              </a:lnSpc>
              <a:spcBef>
                <a:spcPct val="0"/>
              </a:spcBef>
              <a:buFontTx/>
              <a:buNone/>
            </a:pPr>
            <a:r>
              <a:rPr lang="ja-JP" altLang="en-US" sz="1100" dirty="0">
                <a:latin typeface="メイリオ" panose="020B0604030504040204" pitchFamily="50" charset="-128"/>
                <a:ea typeface="メイリオ" panose="020B0604030504040204" pitchFamily="50" charset="-128"/>
              </a:rPr>
              <a:t>提供する</a:t>
            </a:r>
            <a:r>
              <a:rPr lang="en-US" altLang="ja-JP" sz="1100" dirty="0">
                <a:latin typeface="メイリオ" panose="020B0604030504040204" pitchFamily="50" charset="-128"/>
                <a:ea typeface="メイリオ" panose="020B0604030504040204" pitchFamily="50" charset="-128"/>
              </a:rPr>
              <a:t>Web</a:t>
            </a:r>
            <a:r>
              <a:rPr lang="ja-JP" altLang="en-US" sz="1100" dirty="0">
                <a:latin typeface="メイリオ" panose="020B0604030504040204" pitchFamily="50" charset="-128"/>
                <a:ea typeface="メイリオ" panose="020B0604030504040204" pitchFamily="50" charset="-128"/>
              </a:rPr>
              <a:t>サイト。</a:t>
            </a:r>
          </a:p>
          <a:p>
            <a:pPr eaLnBrk="1" hangingPunct="1">
              <a:lnSpc>
                <a:spcPct val="120000"/>
              </a:lnSpc>
              <a:spcBef>
                <a:spcPts val="600"/>
              </a:spcBef>
              <a:buFontTx/>
              <a:buNone/>
            </a:pPr>
            <a:r>
              <a:rPr lang="ja-JP" altLang="en-US" sz="1200" dirty="0">
                <a:solidFill>
                  <a:srgbClr val="000066"/>
                </a:solidFill>
                <a:latin typeface="メイリオ" panose="020B0604030504040204" pitchFamily="50" charset="-128"/>
                <a:ea typeface="メイリオ" panose="020B0604030504040204" pitchFamily="50" charset="-128"/>
              </a:rPr>
              <a:t>■提供テンプレート</a:t>
            </a:r>
          </a:p>
          <a:p>
            <a:pPr eaLnBrk="1" hangingPunct="1">
              <a:lnSpc>
                <a:spcPct val="120000"/>
              </a:lnSpc>
              <a:spcBef>
                <a:spcPct val="0"/>
              </a:spcBef>
              <a:buFontTx/>
              <a:buNone/>
            </a:pPr>
            <a:r>
              <a:rPr lang="ja-JP" altLang="en-US" sz="1100" dirty="0">
                <a:latin typeface="メイリオ" panose="020B0604030504040204" pitchFamily="50" charset="-128"/>
                <a:ea typeface="メイリオ" panose="020B0604030504040204" pitchFamily="50" charset="-128"/>
              </a:rPr>
              <a:t>契約書、伝票、</a:t>
            </a:r>
            <a:endParaRPr lang="en-US" altLang="ja-JP" sz="1100" dirty="0">
              <a:latin typeface="メイリオ" panose="020B0604030504040204" pitchFamily="50" charset="-128"/>
              <a:ea typeface="メイリオ" panose="020B0604030504040204" pitchFamily="50" charset="-128"/>
            </a:endParaRPr>
          </a:p>
          <a:p>
            <a:pPr eaLnBrk="1" hangingPunct="1">
              <a:lnSpc>
                <a:spcPct val="120000"/>
              </a:lnSpc>
              <a:spcBef>
                <a:spcPct val="0"/>
              </a:spcBef>
              <a:buFontTx/>
              <a:buNone/>
            </a:pPr>
            <a:r>
              <a:rPr lang="ja-JP" altLang="en-US" sz="1100" dirty="0">
                <a:latin typeface="メイリオ" panose="020B0604030504040204" pitchFamily="50" charset="-128"/>
                <a:ea typeface="メイリオ" panose="020B0604030504040204" pitchFamily="50" charset="-128"/>
              </a:rPr>
              <a:t>プレゼンテーション（</a:t>
            </a:r>
            <a:r>
              <a:rPr lang="en-US" altLang="ja-JP" sz="1100" dirty="0">
                <a:latin typeface="メイリオ" panose="020B0604030504040204" pitchFamily="50" charset="-128"/>
                <a:ea typeface="メイリオ" panose="020B0604030504040204" pitchFamily="50" charset="-128"/>
              </a:rPr>
              <a:t>PowerPoint® </a:t>
            </a:r>
            <a:r>
              <a:rPr lang="ja-JP" altLang="en-US" sz="1100" dirty="0">
                <a:latin typeface="メイリオ" panose="020B0604030504040204" pitchFamily="50" charset="-128"/>
                <a:ea typeface="メイリオ" panose="020B0604030504040204" pitchFamily="50" charset="-128"/>
              </a:rPr>
              <a:t>）、</a:t>
            </a:r>
          </a:p>
          <a:p>
            <a:pPr eaLnBrk="1" hangingPunct="1">
              <a:lnSpc>
                <a:spcPct val="120000"/>
              </a:lnSpc>
              <a:spcBef>
                <a:spcPct val="0"/>
              </a:spcBef>
              <a:buFontTx/>
              <a:buNone/>
            </a:pPr>
            <a:r>
              <a:rPr lang="ja-JP" altLang="en-US" sz="1100" dirty="0">
                <a:latin typeface="メイリオ" panose="020B0604030504040204" pitchFamily="50" charset="-128"/>
                <a:ea typeface="メイリオ" panose="020B0604030504040204" pitchFamily="50" charset="-128"/>
              </a:rPr>
              <a:t>ビジネス文書、営業文書、社内文書、</a:t>
            </a:r>
            <a:endParaRPr lang="en-US" altLang="ja-JP" sz="1100" dirty="0">
              <a:latin typeface="メイリオ" panose="020B0604030504040204" pitchFamily="50" charset="-128"/>
              <a:ea typeface="メイリオ" panose="020B0604030504040204" pitchFamily="50" charset="-128"/>
            </a:endParaRPr>
          </a:p>
          <a:p>
            <a:pPr eaLnBrk="1" hangingPunct="1">
              <a:lnSpc>
                <a:spcPct val="120000"/>
              </a:lnSpc>
              <a:spcBef>
                <a:spcPct val="0"/>
              </a:spcBef>
              <a:buFontTx/>
              <a:buNone/>
            </a:pPr>
            <a:r>
              <a:rPr lang="ja-JP" altLang="en-US" sz="1100" dirty="0">
                <a:latin typeface="メイリオ" panose="020B0604030504040204" pitchFamily="50" charset="-128"/>
                <a:ea typeface="メイリオ" panose="020B0604030504040204" pitchFamily="50" charset="-128"/>
              </a:rPr>
              <a:t>外国語レター、名刺、セキュリティ関連、</a:t>
            </a:r>
            <a:endParaRPr lang="en-US" altLang="ja-JP" sz="1100" dirty="0">
              <a:latin typeface="メイリオ" panose="020B0604030504040204" pitchFamily="50" charset="-128"/>
              <a:ea typeface="メイリオ" panose="020B0604030504040204" pitchFamily="50" charset="-128"/>
            </a:endParaRPr>
          </a:p>
          <a:p>
            <a:pPr eaLnBrk="1" hangingPunct="1">
              <a:lnSpc>
                <a:spcPct val="120000"/>
              </a:lnSpc>
              <a:spcBef>
                <a:spcPct val="0"/>
              </a:spcBef>
              <a:buFontTx/>
              <a:buNone/>
            </a:pPr>
            <a:r>
              <a:rPr lang="en-US" altLang="ja-JP" sz="1100" dirty="0">
                <a:latin typeface="メイリオ" panose="020B0604030504040204" pitchFamily="50" charset="-128"/>
                <a:ea typeface="メイリオ" panose="020B0604030504040204" pitchFamily="50" charset="-128"/>
              </a:rPr>
              <a:t>POP</a:t>
            </a:r>
            <a:r>
              <a:rPr lang="ja-JP" altLang="en-US" sz="1100" dirty="0">
                <a:latin typeface="メイリオ" panose="020B0604030504040204" pitchFamily="50" charset="-128"/>
                <a:ea typeface="メイリオ" panose="020B0604030504040204" pitchFamily="50" charset="-128"/>
              </a:rPr>
              <a:t>＆プライスカード</a:t>
            </a:r>
            <a:endParaRPr lang="en-US" altLang="ja-JP" sz="1100" dirty="0">
              <a:latin typeface="メイリオ" panose="020B0604030504040204" pitchFamily="50" charset="-128"/>
              <a:ea typeface="メイリオ" panose="020B0604030504040204" pitchFamily="50" charset="-128"/>
            </a:endParaRPr>
          </a:p>
          <a:p>
            <a:pPr algn="r" eaLnBrk="1" hangingPunct="1">
              <a:lnSpc>
                <a:spcPct val="120000"/>
              </a:lnSpc>
              <a:spcBef>
                <a:spcPct val="0"/>
              </a:spcBef>
              <a:buFontTx/>
              <a:buNone/>
            </a:pPr>
            <a:r>
              <a:rPr lang="ja-JP" altLang="en-US" sz="1100" dirty="0">
                <a:latin typeface="メイリオ" panose="020B0604030504040204" pitchFamily="50" charset="-128"/>
                <a:ea typeface="メイリオ" panose="020B0604030504040204" pitchFamily="50" charset="-128"/>
              </a:rPr>
              <a:t>など</a:t>
            </a:r>
          </a:p>
          <a:p>
            <a:pPr eaLnBrk="1" hangingPunct="1">
              <a:lnSpc>
                <a:spcPct val="120000"/>
              </a:lnSpc>
              <a:spcBef>
                <a:spcPct val="0"/>
              </a:spcBef>
              <a:buFontTx/>
              <a:buNone/>
            </a:pPr>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対応ソフト</a:t>
            </a:r>
            <a:r>
              <a:rPr lang="en-US" altLang="ja-JP" sz="1100" dirty="0">
                <a:latin typeface="メイリオ" panose="020B0604030504040204" pitchFamily="50" charset="-128"/>
                <a:ea typeface="メイリオ" panose="020B0604030504040204" pitchFamily="50" charset="-128"/>
              </a:rPr>
              <a:t>】</a:t>
            </a:r>
          </a:p>
          <a:p>
            <a:pPr eaLnBrk="1" hangingPunct="1">
              <a:spcBef>
                <a:spcPts val="300"/>
              </a:spcBef>
              <a:buFontTx/>
              <a:buNone/>
            </a:pPr>
            <a:r>
              <a:rPr lang="en-US" altLang="ja-JP" sz="1000" dirty="0">
                <a:latin typeface="メイリオ" panose="020B0604030504040204" pitchFamily="50" charset="-128"/>
                <a:ea typeface="メイリオ" panose="020B0604030504040204" pitchFamily="50" charset="-128"/>
              </a:rPr>
              <a:t>Microsoft® Office Word</a:t>
            </a:r>
            <a:r>
              <a:rPr lang="ja-JP" altLang="en-US" sz="1000" dirty="0" err="1">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Excel ® </a:t>
            </a:r>
            <a:r>
              <a:rPr lang="ja-JP" altLang="en-US" sz="1000" dirty="0" err="1">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PowerPoint®</a:t>
            </a:r>
            <a:r>
              <a:rPr lang="ja-JP" altLang="en-US" sz="1000" dirty="0" err="1">
                <a:latin typeface="メイリオ" panose="020B0604030504040204" pitchFamily="50" charset="-128"/>
                <a:ea typeface="メイリオ" panose="020B0604030504040204" pitchFamily="50" charset="-128"/>
              </a:rPr>
              <a:t>、</a:t>
            </a:r>
            <a:endParaRPr lang="ja-JP" altLang="en-US" sz="1000" dirty="0">
              <a:latin typeface="メイリオ" panose="020B0604030504040204" pitchFamily="50" charset="-128"/>
              <a:ea typeface="メイリオ" panose="020B0604030504040204" pitchFamily="50" charset="-128"/>
            </a:endParaRPr>
          </a:p>
          <a:p>
            <a:pPr eaLnBrk="1" hangingPunct="1">
              <a:spcBef>
                <a:spcPts val="300"/>
              </a:spcBef>
              <a:buFontTx/>
              <a:buNone/>
            </a:pPr>
            <a:r>
              <a:rPr lang="en-US" altLang="ja-JP" sz="1000" dirty="0">
                <a:latin typeface="メイリオ" panose="020B0604030504040204" pitchFamily="50" charset="-128"/>
                <a:ea typeface="メイリオ" panose="020B0604030504040204" pitchFamily="50" charset="-128"/>
              </a:rPr>
              <a:t>Adobe®  Acrobat® /Adobe® Acrobat® Reader®</a:t>
            </a:r>
            <a:r>
              <a:rPr lang="ja-JP" altLang="en-US"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PDF</a:t>
            </a:r>
            <a:r>
              <a:rPr lang="ja-JP" altLang="en-US" sz="1000" dirty="0">
                <a:latin typeface="メイリオ" panose="020B0604030504040204" pitchFamily="50" charset="-128"/>
                <a:ea typeface="メイリオ" panose="020B0604030504040204" pitchFamily="50" charset="-128"/>
              </a:rPr>
              <a:t>） </a:t>
            </a:r>
          </a:p>
          <a:p>
            <a:pPr eaLnBrk="1" hangingPunct="1">
              <a:lnSpc>
                <a:spcPct val="120000"/>
              </a:lnSpc>
              <a:spcBef>
                <a:spcPts val="600"/>
              </a:spcBef>
              <a:buFontTx/>
              <a:buNone/>
            </a:pPr>
            <a:r>
              <a:rPr lang="ja-JP" altLang="en-US" sz="1200" dirty="0">
                <a:solidFill>
                  <a:srgbClr val="000066"/>
                </a:solidFill>
                <a:latin typeface="メイリオ" panose="020B0604030504040204" pitchFamily="50" charset="-128"/>
                <a:ea typeface="メイリオ" panose="020B0604030504040204" pitchFamily="50" charset="-128"/>
              </a:rPr>
              <a:t>■会員数</a:t>
            </a:r>
          </a:p>
          <a:p>
            <a:pPr eaLnBrk="1" hangingPunct="1">
              <a:lnSpc>
                <a:spcPct val="120000"/>
              </a:lnSpc>
              <a:spcBef>
                <a:spcPct val="0"/>
              </a:spcBef>
              <a:buFontTx/>
              <a:buNone/>
            </a:pPr>
            <a:r>
              <a:rPr lang="en-US" altLang="ja-JP" sz="1200" b="1" dirty="0">
                <a:latin typeface="メイリオ" panose="020B0604030504040204" pitchFamily="50" charset="-128"/>
                <a:ea typeface="メイリオ" panose="020B0604030504040204" pitchFamily="50" charset="-128"/>
              </a:rPr>
              <a:t>71,000</a:t>
            </a:r>
            <a:r>
              <a:rPr lang="ja-JP" altLang="en-US" sz="1200" dirty="0">
                <a:latin typeface="メイリオ" panose="020B0604030504040204" pitchFamily="50" charset="-128"/>
                <a:ea typeface="メイリオ" panose="020B0604030504040204" pitchFamily="50" charset="-128"/>
              </a:rPr>
              <a:t>人</a:t>
            </a:r>
            <a:r>
              <a:rPr lang="ja-JP" altLang="en-US"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2026</a:t>
            </a:r>
            <a:r>
              <a:rPr lang="ja-JP" altLang="en-US" sz="1000" dirty="0">
                <a:latin typeface="メイリオ" panose="020B0604030504040204" pitchFamily="50" charset="-128"/>
                <a:ea typeface="メイリオ" panose="020B0604030504040204" pitchFamily="50" charset="-128"/>
              </a:rPr>
              <a:t>年</a:t>
            </a:r>
            <a:r>
              <a:rPr lang="en-US" altLang="ja-JP" sz="1000" dirty="0">
                <a:latin typeface="メイリオ" panose="020B0604030504040204" pitchFamily="50" charset="-128"/>
                <a:ea typeface="メイリオ" panose="020B0604030504040204" pitchFamily="50" charset="-128"/>
              </a:rPr>
              <a:t>9</a:t>
            </a:r>
            <a:r>
              <a:rPr lang="ja-JP" altLang="en-US" sz="1000" dirty="0">
                <a:latin typeface="メイリオ" panose="020B0604030504040204" pitchFamily="50" charset="-128"/>
                <a:ea typeface="メイリオ" panose="020B0604030504040204" pitchFamily="50" charset="-128"/>
              </a:rPr>
              <a:t>月現在）</a:t>
            </a:r>
          </a:p>
          <a:p>
            <a:pPr eaLnBrk="1" hangingPunct="1">
              <a:lnSpc>
                <a:spcPct val="120000"/>
              </a:lnSpc>
              <a:spcBef>
                <a:spcPts val="600"/>
              </a:spcBef>
              <a:buFontTx/>
              <a:buNone/>
            </a:pPr>
            <a:r>
              <a:rPr lang="ja-JP" altLang="en-US" sz="1200" dirty="0">
                <a:solidFill>
                  <a:srgbClr val="000066"/>
                </a:solidFill>
                <a:latin typeface="メイリオ" panose="020B0604030504040204" pitchFamily="50" charset="-128"/>
                <a:ea typeface="メイリオ" panose="020B0604030504040204" pitchFamily="50" charset="-128"/>
              </a:rPr>
              <a:t>■ページビュー</a:t>
            </a:r>
          </a:p>
          <a:p>
            <a:pPr eaLnBrk="1" hangingPunct="1">
              <a:lnSpc>
                <a:spcPct val="120000"/>
              </a:lnSpc>
              <a:spcBef>
                <a:spcPct val="0"/>
              </a:spcBef>
              <a:buFontTx/>
              <a:buNone/>
            </a:pPr>
            <a:r>
              <a:rPr lang="en-US" altLang="ja-JP" sz="1200" b="1" dirty="0">
                <a:latin typeface="メイリオ" panose="020B0604030504040204" pitchFamily="50" charset="-128"/>
                <a:ea typeface="メイリオ" panose="020B0604030504040204" pitchFamily="50" charset="-128"/>
              </a:rPr>
              <a:t>15,000PV</a:t>
            </a:r>
            <a:endParaRPr lang="en-US" altLang="ja-JP" sz="1200" dirty="0">
              <a:latin typeface="メイリオ" panose="020B0604030504040204" pitchFamily="50" charset="-128"/>
              <a:ea typeface="メイリオ" panose="020B0604030504040204" pitchFamily="50" charset="-128"/>
            </a:endParaRPr>
          </a:p>
        </p:txBody>
      </p:sp>
      <p:sp>
        <p:nvSpPr>
          <p:cNvPr id="5127" name="AutoShape 7"/>
          <p:cNvSpPr>
            <a:spLocks noChangeArrowheads="1"/>
          </p:cNvSpPr>
          <p:nvPr/>
        </p:nvSpPr>
        <p:spPr bwMode="auto">
          <a:xfrm>
            <a:off x="1258888" y="5599113"/>
            <a:ext cx="4038600" cy="685800"/>
          </a:xfrm>
          <a:prstGeom prst="roundRect">
            <a:avLst>
              <a:gd name="adj" fmla="val 16667"/>
            </a:avLst>
          </a:prstGeom>
          <a:solidFill>
            <a:srgbClr val="FFCC00"/>
          </a:solidFill>
          <a:ln w="9525">
            <a:noFill/>
            <a:round/>
            <a:headEnd/>
            <a:tailEnd/>
          </a:ln>
          <a:effectLst/>
        </p:spPr>
        <p:txBody>
          <a:bodyPr wrap="none" anchor="ctr"/>
          <a:lstStyle/>
          <a:p>
            <a:pPr algn="ctr" eaLnBrk="1" hangingPunct="1">
              <a:spcBef>
                <a:spcPct val="10000"/>
              </a:spcBef>
              <a:defRPr/>
            </a:pPr>
            <a:r>
              <a:rPr lang="ja-JP" altLang="en-US" sz="1600" dirty="0">
                <a:effectLst>
                  <a:outerShdw blurRad="38100" dist="38100" dir="2700000" algn="tl">
                    <a:srgbClr val="FFFFFF"/>
                  </a:outerShdw>
                </a:effectLst>
                <a:latin typeface="メイリオ" panose="020B0604030504040204" pitchFamily="50" charset="-128"/>
                <a:ea typeface="メイリオ" panose="020B0604030504040204" pitchFamily="50" charset="-128"/>
                <a:cs typeface="メイリオ" panose="020B0604030504040204" pitchFamily="50" charset="-128"/>
              </a:rPr>
              <a:t>ビーフォームビズ</a:t>
            </a:r>
          </a:p>
          <a:p>
            <a:pPr algn="ctr" eaLnBrk="1" hangingPunct="1">
              <a:spcBef>
                <a:spcPct val="10000"/>
              </a:spcBef>
              <a:defRPr/>
            </a:pPr>
            <a:r>
              <a:rPr lang="en-US" altLang="ja-JP" sz="1600" b="1" dirty="0">
                <a:effectLst>
                  <a:outerShdw blurRad="38100" dist="38100" dir="2700000" algn="tl">
                    <a:srgbClr val="FFFFFF"/>
                  </a:outerShdw>
                </a:effectLst>
                <a:latin typeface="メイリオ" panose="020B0604030504040204" pitchFamily="50" charset="-128"/>
                <a:ea typeface="メイリオ" panose="020B0604030504040204" pitchFamily="50" charset="-128"/>
                <a:cs typeface="メイリオ" panose="020B0604030504040204" pitchFamily="50" charset="-128"/>
              </a:rPr>
              <a:t>https://www.businessform.biz/</a:t>
            </a:r>
          </a:p>
        </p:txBody>
      </p:sp>
      <p:pic>
        <p:nvPicPr>
          <p:cNvPr id="9221" name="図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54238" y="1185863"/>
            <a:ext cx="22479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図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96213" y="280988"/>
            <a:ext cx="11684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タイトル 1"/>
          <p:cNvSpPr>
            <a:spLocks noGrp="1"/>
          </p:cNvSpPr>
          <p:nvPr>
            <p:ph type="title"/>
          </p:nvPr>
        </p:nvSpPr>
        <p:spPr>
          <a:xfrm>
            <a:off x="1187450" y="280988"/>
            <a:ext cx="6337300" cy="484187"/>
          </a:xfrm>
        </p:spPr>
        <p:txBody>
          <a:bodyPr>
            <a:normAutofit fontScale="90000"/>
          </a:bodyPr>
          <a:lstStyle/>
          <a:p>
            <a:pPr algn="l"/>
            <a:r>
              <a:rPr lang="en-US" altLang="ja-JP" sz="2800" b="1">
                <a:latin typeface="メイリオ" panose="020B0604030504040204" pitchFamily="50" charset="-128"/>
                <a:ea typeface="メイリオ" panose="020B0604030504040204" pitchFamily="50" charset="-128"/>
              </a:rPr>
              <a:t>B-Form.Biz</a:t>
            </a:r>
            <a:r>
              <a:rPr lang="ja-JP" altLang="en-US" sz="1400">
                <a:latin typeface="メイリオ" panose="020B0604030504040204" pitchFamily="50" charset="-128"/>
                <a:ea typeface="メイリオ" panose="020B0604030504040204" pitchFamily="50" charset="-128"/>
              </a:rPr>
              <a:t> は、</a:t>
            </a:r>
            <a:r>
              <a:rPr lang="ja-JP" altLang="en-US" sz="1800" b="1">
                <a:latin typeface="メイリオ" panose="020B0604030504040204" pitchFamily="50" charset="-128"/>
                <a:ea typeface="メイリオ" panose="020B0604030504040204" pitchFamily="50" charset="-128"/>
              </a:rPr>
              <a:t>ビジネス文書のポータルサイト </a:t>
            </a:r>
            <a:r>
              <a:rPr lang="ja-JP" altLang="en-US" sz="1400">
                <a:latin typeface="メイリオ" panose="020B0604030504040204" pitchFamily="50" charset="-128"/>
                <a:ea typeface="メイリオ" panose="020B0604030504040204" pitchFamily="50" charset="-128"/>
              </a:rPr>
              <a:t>です</a:t>
            </a:r>
          </a:p>
        </p:txBody>
      </p:sp>
      <p:cxnSp>
        <p:nvCxnSpPr>
          <p:cNvPr id="11" name="直線コネクタ 10"/>
          <p:cNvCxnSpPr/>
          <p:nvPr/>
        </p:nvCxnSpPr>
        <p:spPr>
          <a:xfrm>
            <a:off x="962025" y="765175"/>
            <a:ext cx="8002588" cy="0"/>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sp>
        <p:nvSpPr>
          <p:cNvPr id="12" name="Text Box 2874"/>
          <p:cNvSpPr txBox="1">
            <a:spLocks noChangeArrowheads="1"/>
          </p:cNvSpPr>
          <p:nvPr/>
        </p:nvSpPr>
        <p:spPr bwMode="auto">
          <a:xfrm>
            <a:off x="8442325" y="6572250"/>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2</a:t>
            </a:r>
            <a:r>
              <a:rPr lang="ja-JP" altLang="en-US" sz="800" dirty="0">
                <a:solidFill>
                  <a:schemeClr val="bg1">
                    <a:lumMod val="50000"/>
                  </a:schemeClr>
                </a:solidFill>
              </a:rPr>
              <a:t> －</a:t>
            </a:r>
          </a:p>
        </p:txBody>
      </p:sp>
      <p:pic>
        <p:nvPicPr>
          <p:cNvPr id="9226" name="図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2058988"/>
            <a:ext cx="4033837" cy="34575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3" name="グループ化 12"/>
          <p:cNvGrpSpPr/>
          <p:nvPr/>
        </p:nvGrpSpPr>
        <p:grpSpPr>
          <a:xfrm>
            <a:off x="0" y="0"/>
            <a:ext cx="323528" cy="6858000"/>
            <a:chOff x="0" y="0"/>
            <a:chExt cx="323528" cy="6858000"/>
          </a:xfrm>
        </p:grpSpPr>
        <p:sp>
          <p:nvSpPr>
            <p:cNvPr id="14" name="正方形/長方形 13"/>
            <p:cNvSpPr/>
            <p:nvPr/>
          </p:nvSpPr>
          <p:spPr>
            <a:xfrm>
              <a:off x="251520" y="0"/>
              <a:ext cx="72008"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5" name="正方形/長方形 14"/>
            <p:cNvSpPr/>
            <p:nvPr/>
          </p:nvSpPr>
          <p:spPr>
            <a:xfrm>
              <a:off x="0" y="0"/>
              <a:ext cx="251520" cy="6858000"/>
            </a:xfrm>
            <a:prstGeom prst="rect">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23"/>
          <p:cNvGraphicFramePr>
            <a:graphicFrameLocks/>
          </p:cNvGraphicFramePr>
          <p:nvPr/>
        </p:nvGraphicFramePr>
        <p:xfrm>
          <a:off x="992188" y="857250"/>
          <a:ext cx="4335462" cy="3270250"/>
        </p:xfrm>
        <a:graphic>
          <a:graphicData uri="http://schemas.openxmlformats.org/presentationml/2006/ole">
            <mc:AlternateContent xmlns:mc="http://schemas.openxmlformats.org/markup-compatibility/2006">
              <mc:Choice xmlns:v="urn:schemas-microsoft-com:vml" Requires="v">
                <p:oleObj name="グラフ" r:id="rId3" imgW="4340728" imgH="3279932" progId="Excel.Chart.8">
                  <p:embed/>
                </p:oleObj>
              </mc:Choice>
              <mc:Fallback>
                <p:oleObj name="グラフ" r:id="rId3" imgW="4340728" imgH="3279932" progId="Excel.Chart.8">
                  <p:embed/>
                  <p:pic>
                    <p:nvPicPr>
                      <p:cNvPr id="0" name="Object 2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188" y="857250"/>
                        <a:ext cx="4335462"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7" name="Text Box 8"/>
          <p:cNvSpPr txBox="1">
            <a:spLocks noChangeArrowheads="1"/>
          </p:cNvSpPr>
          <p:nvPr/>
        </p:nvSpPr>
        <p:spPr bwMode="auto">
          <a:xfrm>
            <a:off x="5364163" y="1027113"/>
            <a:ext cx="152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400">
                <a:latin typeface="メイリオ" panose="020B0604030504040204" pitchFamily="50" charset="-128"/>
                <a:ea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rPr>
              <a:t>業種</a:t>
            </a:r>
          </a:p>
        </p:txBody>
      </p:sp>
      <p:sp>
        <p:nvSpPr>
          <p:cNvPr id="11268" name="Text Box 9"/>
          <p:cNvSpPr txBox="1">
            <a:spLocks noChangeArrowheads="1"/>
          </p:cNvSpPr>
          <p:nvPr/>
        </p:nvSpPr>
        <p:spPr bwMode="auto">
          <a:xfrm>
            <a:off x="7162800" y="3557588"/>
            <a:ext cx="152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400">
                <a:latin typeface="メイリオ" panose="020B0604030504040204" pitchFamily="50" charset="-128"/>
                <a:ea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rPr>
              <a:t>職種</a:t>
            </a:r>
          </a:p>
        </p:txBody>
      </p:sp>
      <p:graphicFrame>
        <p:nvGraphicFramePr>
          <p:cNvPr id="11269" name="Object 17"/>
          <p:cNvGraphicFramePr>
            <a:graphicFrameLocks noChangeAspect="1"/>
          </p:cNvGraphicFramePr>
          <p:nvPr/>
        </p:nvGraphicFramePr>
        <p:xfrm>
          <a:off x="5364163" y="1331913"/>
          <a:ext cx="1717675" cy="3625850"/>
        </p:xfrm>
        <a:graphic>
          <a:graphicData uri="http://schemas.openxmlformats.org/presentationml/2006/ole">
            <mc:AlternateContent xmlns:mc="http://schemas.openxmlformats.org/markup-compatibility/2006">
              <mc:Choice xmlns:v="urn:schemas-microsoft-com:vml" Requires="v">
                <p:oleObj name="ワークシート" r:id="rId5" imgW="1562151" imgH="3295547" progId="Excel.Sheet.8">
                  <p:embed/>
                </p:oleObj>
              </mc:Choice>
              <mc:Fallback>
                <p:oleObj name="ワークシート" r:id="rId5" imgW="1562151" imgH="3295547" progId="Excel.Sheet.8">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163" y="1331913"/>
                        <a:ext cx="1717675" cy="362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70" name="Object 18"/>
          <p:cNvGraphicFramePr>
            <a:graphicFrameLocks noChangeAspect="1"/>
          </p:cNvGraphicFramePr>
          <p:nvPr/>
        </p:nvGraphicFramePr>
        <p:xfrm>
          <a:off x="7162800" y="3870325"/>
          <a:ext cx="1838325" cy="2395538"/>
        </p:xfrm>
        <a:graphic>
          <a:graphicData uri="http://schemas.openxmlformats.org/presentationml/2006/ole">
            <mc:AlternateContent xmlns:mc="http://schemas.openxmlformats.org/markup-compatibility/2006">
              <mc:Choice xmlns:v="urn:schemas-microsoft-com:vml" Requires="v">
                <p:oleObj name="Worksheet" r:id="rId7" imgW="1981581" imgH="2581656" progId="Excel.Sheet.8">
                  <p:embed/>
                </p:oleObj>
              </mc:Choice>
              <mc:Fallback>
                <p:oleObj name="Worksheet" r:id="rId7" imgW="1981581" imgH="2581656" progId="Excel.Sheet.8">
                  <p:embed/>
                  <p:pic>
                    <p:nvPicPr>
                      <p:cNvPr id="0"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62800" y="3870325"/>
                        <a:ext cx="1838325" cy="239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71" name="Object 20"/>
          <p:cNvGraphicFramePr>
            <a:graphicFrameLocks/>
          </p:cNvGraphicFramePr>
          <p:nvPr/>
        </p:nvGraphicFramePr>
        <p:xfrm>
          <a:off x="992188" y="4098925"/>
          <a:ext cx="4332287" cy="2635250"/>
        </p:xfrm>
        <a:graphic>
          <a:graphicData uri="http://schemas.openxmlformats.org/presentationml/2006/ole">
            <mc:AlternateContent xmlns:mc="http://schemas.openxmlformats.org/markup-compatibility/2006">
              <mc:Choice xmlns:v="urn:schemas-microsoft-com:vml" Requires="v">
                <p:oleObj name="グラフ" r:id="rId9" imgW="4340728" imgH="2639797" progId="Excel.Chart.8">
                  <p:embed/>
                </p:oleObj>
              </mc:Choice>
              <mc:Fallback>
                <p:oleObj name="グラフ" r:id="rId9" imgW="4340728" imgH="2639797" progId="Excel.Chart.8">
                  <p:embed/>
                  <p:pic>
                    <p:nvPicPr>
                      <p:cNvPr id="0" name="Object 20"/>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2188" y="4098925"/>
                        <a:ext cx="4332287"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72" name="Text Box 22"/>
          <p:cNvSpPr txBox="1">
            <a:spLocks noChangeArrowheads="1"/>
          </p:cNvSpPr>
          <p:nvPr/>
        </p:nvSpPr>
        <p:spPr bwMode="auto">
          <a:xfrm>
            <a:off x="5876925" y="6357938"/>
            <a:ext cx="31242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50000"/>
              </a:spcBef>
              <a:buFontTx/>
              <a:buNone/>
            </a:pPr>
            <a:r>
              <a:rPr lang="en-US" altLang="ja-JP" sz="800">
                <a:latin typeface="メイリオ" panose="020B0604030504040204" pitchFamily="50" charset="-128"/>
                <a:ea typeface="メイリオ" panose="020B0604030504040204" pitchFamily="50" charset="-128"/>
              </a:rPr>
              <a:t>※</a:t>
            </a:r>
            <a:r>
              <a:rPr lang="ja-JP" altLang="en-US" sz="800">
                <a:latin typeface="メイリオ" panose="020B0604030504040204" pitchFamily="50" charset="-128"/>
                <a:ea typeface="メイリオ" panose="020B0604030504040204" pitchFamily="50" charset="-128"/>
              </a:rPr>
              <a:t>「その他」「無回答」を除いた数値となっております。</a:t>
            </a:r>
          </a:p>
        </p:txBody>
      </p:sp>
      <p:pic>
        <p:nvPicPr>
          <p:cNvPr id="11273" name="図 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796213" y="280988"/>
            <a:ext cx="11684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直線コネクタ 12"/>
          <p:cNvCxnSpPr/>
          <p:nvPr/>
        </p:nvCxnSpPr>
        <p:spPr>
          <a:xfrm>
            <a:off x="962025" y="765175"/>
            <a:ext cx="8002588" cy="0"/>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sp>
        <p:nvSpPr>
          <p:cNvPr id="11275" name="タイトル 1"/>
          <p:cNvSpPr>
            <a:spLocks noGrp="1"/>
          </p:cNvSpPr>
          <p:nvPr>
            <p:ph type="title"/>
          </p:nvPr>
        </p:nvSpPr>
        <p:spPr>
          <a:xfrm>
            <a:off x="1187450" y="280988"/>
            <a:ext cx="6337300" cy="484187"/>
          </a:xfrm>
        </p:spPr>
        <p:txBody>
          <a:bodyPr>
            <a:normAutofit fontScale="90000"/>
          </a:bodyPr>
          <a:lstStyle/>
          <a:p>
            <a:pPr algn="l"/>
            <a:r>
              <a:rPr lang="ja-JP" altLang="en-US" sz="2800" b="1">
                <a:latin typeface="メイリオ" panose="020B0604030504040204" pitchFamily="50" charset="-128"/>
                <a:ea typeface="メイリオ" panose="020B0604030504040204" pitchFamily="50" charset="-128"/>
              </a:rPr>
              <a:t>ユーザープロフィール </a:t>
            </a:r>
            <a:r>
              <a:rPr lang="en-US" altLang="ja-JP" sz="2000" b="1">
                <a:latin typeface="メイリオ" panose="020B0604030504040204" pitchFamily="50" charset="-128"/>
                <a:ea typeface="メイリオ" panose="020B0604030504040204" pitchFamily="50" charset="-128"/>
              </a:rPr>
              <a:t>–</a:t>
            </a:r>
            <a:r>
              <a:rPr lang="ja-JP" altLang="en-US" sz="2000" b="1">
                <a:latin typeface="メイリオ" panose="020B0604030504040204" pitchFamily="50" charset="-128"/>
                <a:ea typeface="メイリオ" panose="020B0604030504040204" pitchFamily="50" charset="-128"/>
              </a:rPr>
              <a:t>業種・職種</a:t>
            </a:r>
            <a:r>
              <a:rPr lang="en-US" altLang="ja-JP" sz="2000" b="1">
                <a:latin typeface="メイリオ" panose="020B0604030504040204" pitchFamily="50" charset="-128"/>
                <a:ea typeface="メイリオ" panose="020B0604030504040204" pitchFamily="50" charset="-128"/>
              </a:rPr>
              <a:t>-</a:t>
            </a:r>
            <a:endParaRPr lang="ja-JP" altLang="en-US" sz="3200" b="1">
              <a:latin typeface="メイリオ" panose="020B0604030504040204" pitchFamily="50" charset="-128"/>
              <a:ea typeface="メイリオ" panose="020B0604030504040204" pitchFamily="50" charset="-128"/>
            </a:endParaRPr>
          </a:p>
        </p:txBody>
      </p:sp>
      <p:sp>
        <p:nvSpPr>
          <p:cNvPr id="18" name="Text Box 2874"/>
          <p:cNvSpPr txBox="1">
            <a:spLocks noChangeArrowheads="1"/>
          </p:cNvSpPr>
          <p:nvPr/>
        </p:nvSpPr>
        <p:spPr bwMode="auto">
          <a:xfrm>
            <a:off x="8442325" y="6572250"/>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3</a:t>
            </a:r>
            <a:r>
              <a:rPr lang="ja-JP" altLang="en-US" sz="800" dirty="0">
                <a:solidFill>
                  <a:schemeClr val="bg1">
                    <a:lumMod val="50000"/>
                  </a:schemeClr>
                </a:solidFill>
              </a:rPr>
              <a:t> －</a:t>
            </a:r>
          </a:p>
        </p:txBody>
      </p:sp>
      <p:grpSp>
        <p:nvGrpSpPr>
          <p:cNvPr id="14" name="グループ化 13"/>
          <p:cNvGrpSpPr/>
          <p:nvPr/>
        </p:nvGrpSpPr>
        <p:grpSpPr>
          <a:xfrm>
            <a:off x="0" y="0"/>
            <a:ext cx="323528" cy="6858000"/>
            <a:chOff x="0" y="0"/>
            <a:chExt cx="323528" cy="6858000"/>
          </a:xfrm>
        </p:grpSpPr>
        <p:sp>
          <p:nvSpPr>
            <p:cNvPr id="15" name="正方形/長方形 14"/>
            <p:cNvSpPr/>
            <p:nvPr/>
          </p:nvSpPr>
          <p:spPr>
            <a:xfrm>
              <a:off x="251520" y="0"/>
              <a:ext cx="72008"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6" name="正方形/長方形 15"/>
            <p:cNvSpPr/>
            <p:nvPr/>
          </p:nvSpPr>
          <p:spPr>
            <a:xfrm>
              <a:off x="0" y="0"/>
              <a:ext cx="251520" cy="6858000"/>
            </a:xfrm>
            <a:prstGeom prst="rect">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7"/>
          <p:cNvSpPr txBox="1">
            <a:spLocks noChangeArrowheads="1"/>
          </p:cNvSpPr>
          <p:nvPr/>
        </p:nvSpPr>
        <p:spPr bwMode="auto">
          <a:xfrm>
            <a:off x="5815013" y="1219200"/>
            <a:ext cx="152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400">
                <a:latin typeface="メイリオ" panose="020B0604030504040204" pitchFamily="50" charset="-128"/>
                <a:ea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rPr>
              <a:t>役職</a:t>
            </a:r>
          </a:p>
        </p:txBody>
      </p:sp>
      <p:sp>
        <p:nvSpPr>
          <p:cNvPr id="13315" name="Text Box 8"/>
          <p:cNvSpPr txBox="1">
            <a:spLocks noChangeArrowheads="1"/>
          </p:cNvSpPr>
          <p:nvPr/>
        </p:nvSpPr>
        <p:spPr bwMode="auto">
          <a:xfrm>
            <a:off x="5853113" y="3810000"/>
            <a:ext cx="152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400">
                <a:latin typeface="メイリオ" panose="020B0604030504040204" pitchFamily="50" charset="-128"/>
                <a:ea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rPr>
              <a:t>従業員数</a:t>
            </a:r>
          </a:p>
        </p:txBody>
      </p:sp>
      <p:graphicFrame>
        <p:nvGraphicFramePr>
          <p:cNvPr id="13316" name="Object 3"/>
          <p:cNvGraphicFramePr>
            <a:graphicFrameLocks noChangeAspect="1"/>
          </p:cNvGraphicFramePr>
          <p:nvPr/>
        </p:nvGraphicFramePr>
        <p:xfrm>
          <a:off x="5815013" y="1524000"/>
          <a:ext cx="1771650" cy="1095375"/>
        </p:xfrm>
        <a:graphic>
          <a:graphicData uri="http://schemas.openxmlformats.org/presentationml/2006/ole">
            <mc:AlternateContent xmlns:mc="http://schemas.openxmlformats.org/markup-compatibility/2006">
              <mc:Choice xmlns:v="urn:schemas-microsoft-com:vml" Requires="v">
                <p:oleObj name="Worksheet" r:id="rId3" imgW="1772031" imgH="1095756" progId="Excel.Sheet.8">
                  <p:embed/>
                </p:oleObj>
              </mc:Choice>
              <mc:Fallback>
                <p:oleObj name="Worksheet" r:id="rId3" imgW="1772031" imgH="1095756" progId="Excel.Shee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5013" y="1524000"/>
                        <a:ext cx="1771650"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7" name="Object 4"/>
          <p:cNvGraphicFramePr>
            <a:graphicFrameLocks noChangeAspect="1"/>
          </p:cNvGraphicFramePr>
          <p:nvPr/>
        </p:nvGraphicFramePr>
        <p:xfrm>
          <a:off x="5853113" y="4105275"/>
          <a:ext cx="1695450" cy="1914525"/>
        </p:xfrm>
        <a:graphic>
          <a:graphicData uri="http://schemas.openxmlformats.org/presentationml/2006/ole">
            <mc:AlternateContent xmlns:mc="http://schemas.openxmlformats.org/markup-compatibility/2006">
              <mc:Choice xmlns:v="urn:schemas-microsoft-com:vml" Requires="v">
                <p:oleObj name="Worksheet" r:id="rId5" imgW="1276731" imgH="1438656" progId="Excel.Sheet.8">
                  <p:embed/>
                </p:oleObj>
              </mc:Choice>
              <mc:Fallback>
                <p:oleObj name="Worksheet" r:id="rId5" imgW="1276731" imgH="1438656" progId="Excel.Sheet.8">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3113" y="4105275"/>
                        <a:ext cx="1695450"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8" name="Object 5"/>
          <p:cNvGraphicFramePr>
            <a:graphicFrameLocks/>
          </p:cNvGraphicFramePr>
          <p:nvPr/>
        </p:nvGraphicFramePr>
        <p:xfrm>
          <a:off x="1036638" y="857250"/>
          <a:ext cx="4576762" cy="2838450"/>
        </p:xfrm>
        <a:graphic>
          <a:graphicData uri="http://schemas.openxmlformats.org/presentationml/2006/ole">
            <mc:AlternateContent xmlns:mc="http://schemas.openxmlformats.org/markup-compatibility/2006">
              <mc:Choice xmlns:v="urn:schemas-microsoft-com:vml" Requires="v">
                <p:oleObj name="グラフ" r:id="rId7" imgW="4578493" imgH="2847079" progId="Excel.Chart.8">
                  <p:embed/>
                </p:oleObj>
              </mc:Choice>
              <mc:Fallback>
                <p:oleObj name="グラフ" r:id="rId7" imgW="4578493" imgH="2847079" progId="Excel.Chart.8">
                  <p:embed/>
                  <p:pic>
                    <p:nvPicPr>
                      <p:cNvPr id="0" name="Object 5"/>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6638" y="857250"/>
                        <a:ext cx="4576762"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319" name="Object 7"/>
          <p:cNvGraphicFramePr>
            <a:graphicFrameLocks/>
          </p:cNvGraphicFramePr>
          <p:nvPr/>
        </p:nvGraphicFramePr>
        <p:xfrm>
          <a:off x="1066800" y="3810000"/>
          <a:ext cx="4564063" cy="2905125"/>
        </p:xfrm>
        <a:graphic>
          <a:graphicData uri="http://schemas.openxmlformats.org/presentationml/2006/ole">
            <mc:AlternateContent xmlns:mc="http://schemas.openxmlformats.org/markup-compatibility/2006">
              <mc:Choice xmlns:v="urn:schemas-microsoft-com:vml" Requires="v">
                <p:oleObj name="グラフ" r:id="rId9" imgW="4566300" imgH="2908044" progId="Excel.Chart.8">
                  <p:embed/>
                </p:oleObj>
              </mc:Choice>
              <mc:Fallback>
                <p:oleObj name="グラフ" r:id="rId9" imgW="4566300" imgH="2908044" progId="Excel.Chart.8">
                  <p:embed/>
                  <p:pic>
                    <p:nvPicPr>
                      <p:cNvPr id="0" name="Object 7"/>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66800" y="3810000"/>
                        <a:ext cx="4564063"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20" name="Text Box 9"/>
          <p:cNvSpPr txBox="1">
            <a:spLocks noChangeArrowheads="1"/>
          </p:cNvSpPr>
          <p:nvPr/>
        </p:nvSpPr>
        <p:spPr bwMode="auto">
          <a:xfrm>
            <a:off x="5826125" y="6315075"/>
            <a:ext cx="3124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r" eaLnBrk="1" hangingPunct="1">
              <a:spcBef>
                <a:spcPct val="50000"/>
              </a:spcBef>
              <a:buFontTx/>
              <a:buNone/>
            </a:pPr>
            <a:r>
              <a:rPr lang="en-US" altLang="ja-JP" sz="800">
                <a:latin typeface="メイリオ" panose="020B0604030504040204" pitchFamily="50" charset="-128"/>
                <a:ea typeface="メイリオ" panose="020B0604030504040204" pitchFamily="50" charset="-128"/>
              </a:rPr>
              <a:t>※</a:t>
            </a:r>
            <a:r>
              <a:rPr lang="ja-JP" altLang="en-US" sz="800">
                <a:latin typeface="メイリオ" panose="020B0604030504040204" pitchFamily="50" charset="-128"/>
                <a:ea typeface="メイリオ" panose="020B0604030504040204" pitchFamily="50" charset="-128"/>
              </a:rPr>
              <a:t>「その他」「無回答」を除いた数値となっております。</a:t>
            </a:r>
          </a:p>
        </p:txBody>
      </p:sp>
      <p:pic>
        <p:nvPicPr>
          <p:cNvPr id="13321" name="図 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796213" y="280988"/>
            <a:ext cx="11684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2" name="タイトル 1"/>
          <p:cNvSpPr>
            <a:spLocks noGrp="1"/>
          </p:cNvSpPr>
          <p:nvPr>
            <p:ph type="title"/>
          </p:nvPr>
        </p:nvSpPr>
        <p:spPr>
          <a:xfrm>
            <a:off x="1187450" y="280988"/>
            <a:ext cx="6337300" cy="484187"/>
          </a:xfrm>
        </p:spPr>
        <p:txBody>
          <a:bodyPr>
            <a:normAutofit fontScale="90000"/>
          </a:bodyPr>
          <a:lstStyle/>
          <a:p>
            <a:pPr algn="l"/>
            <a:r>
              <a:rPr lang="ja-JP" altLang="en-US" sz="2800" b="1">
                <a:latin typeface="メイリオ" panose="020B0604030504040204" pitchFamily="50" charset="-128"/>
                <a:ea typeface="メイリオ" panose="020B0604030504040204" pitchFamily="50" charset="-128"/>
              </a:rPr>
              <a:t>ユーザープロフィール </a:t>
            </a:r>
            <a:r>
              <a:rPr lang="en-US" altLang="ja-JP" sz="2000" b="1">
                <a:latin typeface="メイリオ" panose="020B0604030504040204" pitchFamily="50" charset="-128"/>
                <a:ea typeface="メイリオ" panose="020B0604030504040204" pitchFamily="50" charset="-128"/>
              </a:rPr>
              <a:t>–</a:t>
            </a:r>
            <a:r>
              <a:rPr lang="ja-JP" altLang="en-US" sz="2000" b="1">
                <a:latin typeface="メイリオ" panose="020B0604030504040204" pitchFamily="50" charset="-128"/>
                <a:ea typeface="メイリオ" panose="020B0604030504040204" pitchFamily="50" charset="-128"/>
              </a:rPr>
              <a:t>役職・従業員数</a:t>
            </a:r>
            <a:r>
              <a:rPr lang="en-US" altLang="ja-JP" sz="2000" b="1">
                <a:latin typeface="メイリオ" panose="020B0604030504040204" pitchFamily="50" charset="-128"/>
                <a:ea typeface="メイリオ" panose="020B0604030504040204" pitchFamily="50" charset="-128"/>
              </a:rPr>
              <a:t>-</a:t>
            </a:r>
            <a:endParaRPr lang="ja-JP" altLang="en-US" sz="3200" b="1">
              <a:latin typeface="メイリオ" panose="020B0604030504040204" pitchFamily="50" charset="-128"/>
              <a:ea typeface="メイリオ" panose="020B0604030504040204" pitchFamily="50" charset="-128"/>
            </a:endParaRPr>
          </a:p>
        </p:txBody>
      </p:sp>
      <p:cxnSp>
        <p:nvCxnSpPr>
          <p:cNvPr id="13" name="直線コネクタ 12"/>
          <p:cNvCxnSpPr/>
          <p:nvPr/>
        </p:nvCxnSpPr>
        <p:spPr>
          <a:xfrm>
            <a:off x="962025" y="765175"/>
            <a:ext cx="8002588" cy="0"/>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sp>
        <p:nvSpPr>
          <p:cNvPr id="15" name="Text Box 2874"/>
          <p:cNvSpPr txBox="1">
            <a:spLocks noChangeArrowheads="1"/>
          </p:cNvSpPr>
          <p:nvPr/>
        </p:nvSpPr>
        <p:spPr bwMode="auto">
          <a:xfrm>
            <a:off x="8442325" y="6572250"/>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4</a:t>
            </a:r>
            <a:r>
              <a:rPr lang="ja-JP" altLang="en-US" sz="800" dirty="0">
                <a:solidFill>
                  <a:schemeClr val="bg1">
                    <a:lumMod val="50000"/>
                  </a:schemeClr>
                </a:solidFill>
              </a:rPr>
              <a:t> －</a:t>
            </a:r>
          </a:p>
        </p:txBody>
      </p:sp>
      <p:grpSp>
        <p:nvGrpSpPr>
          <p:cNvPr id="14" name="グループ化 13"/>
          <p:cNvGrpSpPr/>
          <p:nvPr/>
        </p:nvGrpSpPr>
        <p:grpSpPr>
          <a:xfrm>
            <a:off x="0" y="0"/>
            <a:ext cx="323528" cy="6858000"/>
            <a:chOff x="0" y="0"/>
            <a:chExt cx="323528" cy="6858000"/>
          </a:xfrm>
        </p:grpSpPr>
        <p:sp>
          <p:nvSpPr>
            <p:cNvPr id="16" name="正方形/長方形 15"/>
            <p:cNvSpPr/>
            <p:nvPr/>
          </p:nvSpPr>
          <p:spPr>
            <a:xfrm>
              <a:off x="251520" y="0"/>
              <a:ext cx="72008"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7" name="正方形/長方形 16"/>
            <p:cNvSpPr/>
            <p:nvPr/>
          </p:nvSpPr>
          <p:spPr>
            <a:xfrm>
              <a:off x="0" y="0"/>
              <a:ext cx="251520" cy="6858000"/>
            </a:xfrm>
            <a:prstGeom prst="rect">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681"/>
          <p:cNvSpPr>
            <a:spLocks noChangeArrowheads="1"/>
          </p:cNvSpPr>
          <p:nvPr/>
        </p:nvSpPr>
        <p:spPr bwMode="auto">
          <a:xfrm>
            <a:off x="1146175" y="1844675"/>
            <a:ext cx="3281363" cy="4321175"/>
          </a:xfrm>
          <a:prstGeom prst="rect">
            <a:avLst/>
          </a:prstGeom>
          <a:solidFill>
            <a:schemeClr val="bg1"/>
          </a:solidFill>
          <a:ln w="9525">
            <a:solidFill>
              <a:schemeClr val="tx1"/>
            </a:solidFill>
            <a:miter lim="800000"/>
            <a:headEnd/>
            <a:tailEnd/>
          </a:ln>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ビーフォームビズよりお知らせです［</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PR</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endPar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　　　　　　　　富士通パソコン直販</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ＷＥＢ ＭＡＲＴ</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endPar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　　　 〓〓＞　メーカー直販ならではのキャンペーンが満載！　＜〓〓</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endPar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い┃ち┃ お┃ し┃★┃キ┃ ャ┃ン┃ペ┃ー┃ ン┃！┃</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■なんと、無料登録で、〓</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35</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万円相当〓の最新ビジネスパソコンが当たる！</a:t>
            </a:r>
          </a:p>
          <a:p>
            <a:pPr eaLnBrk="1" hangingPunct="1">
              <a:spcBef>
                <a:spcPct val="0"/>
              </a:spcBef>
              <a:buFontTx/>
              <a:buNone/>
            </a:pP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http://www.businessform.biz/dir/fujitsu_20080523_a.htm</a:t>
            </a:r>
          </a:p>
          <a:p>
            <a:pPr eaLnBrk="1" hangingPunct="1">
              <a:spcBef>
                <a:spcPct val="0"/>
              </a:spcBef>
              <a:buFontTx/>
              <a:buNone/>
            </a:pPr>
            <a:endPar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お┃す┃す┃ め┃★┃キ┃ャ┃ ン┃ペ┃ー┃ン┃ ！┃</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■最新ノートパソコンが、なんと、〓５９，９８０円</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税込</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！≪台数限定≫</a:t>
            </a:r>
          </a:p>
          <a:p>
            <a:pPr eaLnBrk="1" hangingPunct="1">
              <a:spcBef>
                <a:spcPct val="0"/>
              </a:spcBef>
              <a:buFontTx/>
              <a:buNone/>
            </a:pP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http://www.businessform.biz/dir/fujitsu_20080523_b.htm</a:t>
            </a:r>
          </a:p>
          <a:p>
            <a:pPr eaLnBrk="1" hangingPunct="1">
              <a:spcBef>
                <a:spcPct val="0"/>
              </a:spcBef>
              <a:buFontTx/>
              <a:buNone/>
            </a:pPr>
            <a:endPar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■≪10</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大特典≫</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TVCM</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でお馴染みの</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2008</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年夏モデル</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FMV</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が</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67,830</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円（税込）～</a:t>
            </a:r>
          </a:p>
          <a:p>
            <a:pPr eaLnBrk="1" hangingPunct="1">
              <a:spcBef>
                <a:spcPct val="0"/>
              </a:spcBef>
              <a:buFontTx/>
              <a:buNone/>
            </a:pP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http://www.businessform.biz/dir/fujitsu_20080523_c.htm</a:t>
            </a:r>
          </a:p>
          <a:p>
            <a:pPr eaLnBrk="1" hangingPunct="1">
              <a:spcBef>
                <a:spcPct val="0"/>
              </a:spcBef>
              <a:buFontTx/>
              <a:buNone/>
            </a:pPr>
            <a:endPar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新発売☆</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OS</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プレインストールのタワー型</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PC</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サーバが</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99,800</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円（税込）～</a:t>
            </a:r>
          </a:p>
          <a:p>
            <a:pPr eaLnBrk="1" hangingPunct="1">
              <a:spcBef>
                <a:spcPct val="0"/>
              </a:spcBef>
              <a:buFontTx/>
              <a:buNone/>
            </a:pP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http://www.businessform.biz/dir/fujitsu_20080523_d.htm</a:t>
            </a:r>
          </a:p>
          <a:p>
            <a:pPr eaLnBrk="1" hangingPunct="1">
              <a:spcBef>
                <a:spcPct val="0"/>
              </a:spcBef>
              <a:buFontTx/>
              <a:buNone/>
            </a:pPr>
            <a:endPar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■≪WEB</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セミナー≫</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紅虎餃子房</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中島社長が商売繁盛のコツを伝授します！</a:t>
            </a:r>
          </a:p>
          <a:p>
            <a:pPr eaLnBrk="1" hangingPunct="1">
              <a:spcBef>
                <a:spcPct val="0"/>
              </a:spcBef>
              <a:buFontTx/>
              <a:buNone/>
            </a:pP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http://www.businessform.biz/dir/fujitsu_20080523_e.htm</a:t>
            </a:r>
          </a:p>
          <a:p>
            <a:pPr eaLnBrk="1" hangingPunct="1">
              <a:spcBef>
                <a:spcPct val="0"/>
              </a:spcBef>
              <a:buFontTx/>
              <a:buNone/>
            </a:pP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富士通</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WEB MART</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（法人のお客様）</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　電　話：</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0120-719-242</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（受付時間：</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9</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時～</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21</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時、土日・祝日は</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9</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時～</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17</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時）</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　メール：</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info@fujitsu-webmart.com </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富士通株式会社　〒</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105-7123</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　東京都港区東新橋</a:t>
            </a: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1-5-2 </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汐留シティセンター</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本メールは、「ビーフォームビズ」に会員登録をされた方にお送りしており</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　ます。</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　広告の案件、物件への問い合わせ、お申込みやご購入に関しましては、お客</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　様の責任においておこなっていただきますようお願い申し上げます。</a:t>
            </a:r>
          </a:p>
          <a:p>
            <a:pPr eaLnBrk="1" hangingPunct="1">
              <a:spcBef>
                <a:spcPct val="0"/>
              </a:spcBef>
              <a:buFontTx/>
              <a:buNone/>
            </a:pPr>
            <a:r>
              <a:rPr lang="en-US" altLang="ja-JP"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メールの配信停止、配信先の変更手続きは、お手数ですが必ず下記ページ</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　にてお願いいたします。</a:t>
            </a:r>
          </a:p>
          <a:p>
            <a:pPr eaLnBrk="1" hangingPunct="1">
              <a:spcBef>
                <a:spcPct val="0"/>
              </a:spcBef>
              <a:buFontTx/>
              <a:buNone/>
            </a:pPr>
            <a:r>
              <a:rPr lang="ja-JP" altLang="en-US" sz="700">
                <a:solidFill>
                  <a:schemeClr val="bg2"/>
                </a:solidFill>
                <a:latin typeface="ＭＳ ゴシック" panose="020B0609070205080204" pitchFamily="49" charset="-128"/>
                <a:ea typeface="ＭＳ ゴシック" panose="020B0609070205080204" pitchFamily="49" charset="-128"/>
                <a:cs typeface="メイリオ" panose="020B0604030504040204" pitchFamily="50" charset="-128"/>
              </a:rPr>
              <a:t>　なお、配信停止をされますと、ビーフォームビズ無料会員登録も同時に解除</a:t>
            </a:r>
          </a:p>
        </p:txBody>
      </p:sp>
      <p:sp>
        <p:nvSpPr>
          <p:cNvPr id="15363" name="Text Box 2"/>
          <p:cNvSpPr txBox="1">
            <a:spLocks noChangeArrowheads="1"/>
          </p:cNvSpPr>
          <p:nvPr/>
        </p:nvSpPr>
        <p:spPr bwMode="auto">
          <a:xfrm>
            <a:off x="4623817" y="6379135"/>
            <a:ext cx="42592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900" dirty="0">
                <a:solidFill>
                  <a:srgbClr val="000000"/>
                </a:solidFill>
                <a:latin typeface="メイリオ" panose="020B0604030504040204" pitchFamily="50" charset="-128"/>
                <a:ea typeface="メイリオ" panose="020B0604030504040204" pitchFamily="50" charset="-128"/>
              </a:rPr>
              <a:t>※</a:t>
            </a:r>
            <a:r>
              <a:rPr lang="ja-JP" altLang="en-US" sz="900" dirty="0">
                <a:solidFill>
                  <a:srgbClr val="000000"/>
                </a:solidFill>
                <a:latin typeface="メイリオ" panose="020B0604030504040204" pitchFamily="50" charset="-128"/>
                <a:ea typeface="メイリオ" panose="020B0604030504040204" pitchFamily="50" charset="-128"/>
              </a:rPr>
              <a:t>上記料金は</a:t>
            </a:r>
            <a:r>
              <a:rPr lang="en-US" altLang="ja-JP" sz="900" dirty="0">
                <a:solidFill>
                  <a:srgbClr val="000000"/>
                </a:solidFill>
                <a:latin typeface="メイリオ" panose="020B0604030504040204" pitchFamily="50" charset="-128"/>
                <a:ea typeface="メイリオ" panose="020B0604030504040204" pitchFamily="50" charset="-128"/>
              </a:rPr>
              <a:t>2026</a:t>
            </a:r>
            <a:r>
              <a:rPr lang="ja-JP" altLang="en-US" sz="900" dirty="0">
                <a:solidFill>
                  <a:srgbClr val="000000"/>
                </a:solidFill>
                <a:latin typeface="メイリオ" panose="020B0604030504040204" pitchFamily="50" charset="-128"/>
                <a:ea typeface="メイリオ" panose="020B0604030504040204" pitchFamily="50" charset="-128"/>
              </a:rPr>
              <a:t>年</a:t>
            </a:r>
            <a:r>
              <a:rPr lang="en-US" altLang="ja-JP" sz="900" dirty="0">
                <a:solidFill>
                  <a:srgbClr val="000000"/>
                </a:solidFill>
                <a:latin typeface="メイリオ" panose="020B0604030504040204" pitchFamily="50" charset="-128"/>
                <a:ea typeface="メイリオ" panose="020B0604030504040204" pitchFamily="50" charset="-128"/>
              </a:rPr>
              <a:t>9</a:t>
            </a:r>
            <a:r>
              <a:rPr lang="ja-JP" altLang="en-US" sz="900" dirty="0">
                <a:solidFill>
                  <a:srgbClr val="000000"/>
                </a:solidFill>
                <a:latin typeface="メイリオ" panose="020B0604030504040204" pitchFamily="50" charset="-128"/>
                <a:ea typeface="メイリオ" panose="020B0604030504040204" pitchFamily="50" charset="-128"/>
              </a:rPr>
              <a:t>月時点の価格です。今後配信数の変動によって変更する可能性がありますのでご了承ください。</a:t>
            </a:r>
          </a:p>
        </p:txBody>
      </p:sp>
      <p:sp>
        <p:nvSpPr>
          <p:cNvPr id="15364" name="Text Box 3"/>
          <p:cNvSpPr txBox="1">
            <a:spLocks noChangeArrowheads="1"/>
          </p:cNvSpPr>
          <p:nvPr/>
        </p:nvSpPr>
        <p:spPr bwMode="auto">
          <a:xfrm>
            <a:off x="755650" y="1484313"/>
            <a:ext cx="4537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endParaRPr lang="ja-JP" altLang="ja-JP" sz="2400">
              <a:latin typeface="メイリオ" panose="020B0604030504040204" pitchFamily="50" charset="-128"/>
              <a:ea typeface="メイリオ" panose="020B0604030504040204" pitchFamily="50" charset="-128"/>
            </a:endParaRPr>
          </a:p>
        </p:txBody>
      </p:sp>
      <p:sp>
        <p:nvSpPr>
          <p:cNvPr id="15365" name="AutoShape 13"/>
          <p:cNvSpPr>
            <a:spLocks noChangeArrowheads="1"/>
          </p:cNvSpPr>
          <p:nvPr/>
        </p:nvSpPr>
        <p:spPr bwMode="auto">
          <a:xfrm>
            <a:off x="4783138" y="1329457"/>
            <a:ext cx="4046537" cy="587375"/>
          </a:xfrm>
          <a:prstGeom prst="roundRect">
            <a:avLst>
              <a:gd name="adj" fmla="val 16667"/>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配信数</a:t>
            </a:r>
            <a:r>
              <a:rPr lang="en-US" altLang="ja-JP" sz="1600" b="1" dirty="0">
                <a:latin typeface="メイリオ" panose="020B0604030504040204" pitchFamily="50" charset="-128"/>
                <a:ea typeface="メイリオ" panose="020B0604030504040204" pitchFamily="50" charset="-128"/>
              </a:rPr>
              <a:t>71,000</a:t>
            </a:r>
            <a:r>
              <a:rPr lang="ja-JP" altLang="en-US" sz="1600" dirty="0">
                <a:latin typeface="メイリオ" panose="020B0604030504040204" pitchFamily="50" charset="-128"/>
                <a:ea typeface="メイリオ" panose="020B0604030504040204" pitchFamily="50" charset="-128"/>
              </a:rPr>
              <a:t>通・</a:t>
            </a:r>
            <a:r>
              <a:rPr lang="en-US" altLang="ja-JP" sz="1600" b="1" dirty="0">
                <a:latin typeface="メイリオ" panose="020B0604030504040204" pitchFamily="50" charset="-128"/>
                <a:ea typeface="メイリオ" panose="020B0604030504040204" pitchFamily="50" charset="-128"/>
              </a:rPr>
              <a:t>1</a:t>
            </a:r>
            <a:r>
              <a:rPr lang="ja-JP" altLang="en-US" sz="1600" b="1" dirty="0">
                <a:latin typeface="メイリオ" panose="020B0604030504040204" pitchFamily="50" charset="-128"/>
                <a:ea typeface="メイリオ" panose="020B0604030504040204" pitchFamily="50" charset="-128"/>
              </a:rPr>
              <a:t>通</a:t>
            </a:r>
            <a:r>
              <a:rPr lang="ja-JP" altLang="en-US" sz="1600" dirty="0">
                <a:latin typeface="メイリオ" panose="020B0604030504040204" pitchFamily="50" charset="-128"/>
                <a:ea typeface="メイリオ" panose="020B0604030504040204" pitchFamily="50" charset="-128"/>
              </a:rPr>
              <a:t>あたり￥</a:t>
            </a:r>
            <a:r>
              <a:rPr lang="en-US" altLang="ja-JP" sz="1600" b="1" dirty="0">
                <a:latin typeface="メイリオ" panose="020B0604030504040204" pitchFamily="50" charset="-128"/>
                <a:ea typeface="メイリオ" panose="020B0604030504040204" pitchFamily="50" charset="-128"/>
              </a:rPr>
              <a:t>4.23</a:t>
            </a:r>
            <a:r>
              <a:rPr lang="ja-JP" altLang="en-US" sz="1600" dirty="0">
                <a:latin typeface="メイリオ" panose="020B0604030504040204" pitchFamily="50" charset="-128"/>
                <a:ea typeface="メイリオ" panose="020B0604030504040204" pitchFamily="50" charset="-128"/>
              </a:rPr>
              <a:t>！</a:t>
            </a:r>
          </a:p>
          <a:p>
            <a:pPr eaLnBrk="1" hangingPunct="1">
              <a:spcBef>
                <a:spcPct val="0"/>
              </a:spcBef>
              <a:buFontTx/>
              <a:buNone/>
            </a:pPr>
            <a:r>
              <a:rPr lang="ja-JP" altLang="en-US" sz="1600" dirty="0">
                <a:latin typeface="メイリオ" panose="020B0604030504040204" pitchFamily="50" charset="-128"/>
                <a:ea typeface="メイリオ" panose="020B0604030504040204" pitchFamily="50" charset="-128"/>
              </a:rPr>
              <a:t>●メールまるごと貴社情報のみ</a:t>
            </a:r>
          </a:p>
        </p:txBody>
      </p:sp>
      <p:graphicFrame>
        <p:nvGraphicFramePr>
          <p:cNvPr id="8232" name="Group 40"/>
          <p:cNvGraphicFramePr>
            <a:graphicFrameLocks noGrp="1"/>
          </p:cNvGraphicFramePr>
          <p:nvPr>
            <p:extLst>
              <p:ext uri="{D42A27DB-BD31-4B8C-83A1-F6EECF244321}">
                <p14:modId xmlns:p14="http://schemas.microsoft.com/office/powerpoint/2010/main" val="535843787"/>
              </p:ext>
            </p:extLst>
          </p:nvPr>
        </p:nvGraphicFramePr>
        <p:xfrm>
          <a:off x="4572000" y="2151062"/>
          <a:ext cx="4267200" cy="4014788"/>
        </p:xfrm>
        <a:graphic>
          <a:graphicData uri="http://schemas.openxmlformats.org/drawingml/2006/table">
            <a:tbl>
              <a:tblPr/>
              <a:tblGrid>
                <a:gridCol w="14478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tblGrid>
              <a:tr h="51814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配信数（会員数）</a:t>
                      </a:r>
                    </a:p>
                  </a:txBody>
                  <a:tcPr marT="107997" marB="4570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71,000</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2026</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9</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月現在）</a:t>
                      </a:r>
                    </a:p>
                  </a:txBody>
                  <a:tcPr marT="107997"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1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料金</a:t>
                      </a:r>
                    </a:p>
                  </a:txBody>
                  <a:tcPr marT="107997" marB="4570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6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300,000</a:t>
                      </a: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\4.23</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税別 </a:t>
                      </a:r>
                    </a:p>
                  </a:txBody>
                  <a:tcPr marT="107997"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4273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仕様</a:t>
                      </a:r>
                    </a:p>
                  </a:txBody>
                  <a:tcPr marT="45707" marB="4570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件名：全角</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35</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文字以内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件名 </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+【B-Form.biz Mail】</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」になります</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■本文：全角</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36</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文字</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×100</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行以内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■ファイル形式：テキスト</a:t>
                      </a:r>
                      <a:endPar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T="89999"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5183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配信可能日</a:t>
                      </a:r>
                    </a:p>
                  </a:txBody>
                  <a:tcPr marT="107997" marB="4570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40000" marR="0" lvl="0" indent="-612000" algn="l" defTabSz="914400" rtl="0" eaLnBrk="1" fontAlgn="base" latinLnBrk="0" hangingPunct="1">
                        <a:lnSpc>
                          <a:spcPct val="100000"/>
                        </a:lnSpc>
                        <a:spcBef>
                          <a:spcPct val="20000"/>
                        </a:spcBef>
                        <a:spcAft>
                          <a:spcPct val="0"/>
                        </a:spcAft>
                        <a:buClrTx/>
                        <a:buSzTx/>
                        <a:buFontTx/>
                        <a:buNone/>
                        <a:tabLst/>
                        <a:defRPr/>
                      </a:pP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曜日制限なし</a:t>
                      </a:r>
                      <a:endPar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T="89999"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99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備考</a:t>
                      </a:r>
                    </a:p>
                  </a:txBody>
                  <a:tcPr marT="45707" marB="4570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・クリックレポートは</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URL10</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件まで無料</a:t>
                      </a:r>
                      <a:endPar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・ご出稿企業様 社名、お問合せ先等の情報必須</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・入稿締切：</a:t>
                      </a:r>
                      <a:r>
                        <a:rPr kumimoji="1" lang="ja-JP" altLang="en-US"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平日</a:t>
                      </a:r>
                      <a:r>
                        <a:rPr kumimoji="1" lang="en-US" altLang="ja-JP"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3</a:t>
                      </a:r>
                      <a:r>
                        <a:rPr kumimoji="1" lang="ja-JP" altLang="en-US"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営業日前、土日祝日</a:t>
                      </a:r>
                      <a:r>
                        <a:rPr kumimoji="1" lang="en-US" altLang="ja-JP"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4</a:t>
                      </a:r>
                      <a:r>
                        <a:rPr kumimoji="1" lang="ja-JP" altLang="en-US"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営業日前</a:t>
                      </a:r>
                      <a:endParaRPr kumimoji="1" lang="en-US" altLang="ja-JP"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・入稿規定については</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p.11</a:t>
                      </a:r>
                      <a:r>
                        <a:rPr kumimoji="1" lang="ja-JP" altLang="en-US" sz="900" b="0" i="0" u="none" strike="noStrike" cap="none" normalizeH="0" baseline="0" dirty="0" err="1">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にて</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ご確認ください。</a:t>
                      </a:r>
                    </a:p>
                  </a:txBody>
                  <a:tcPr marT="89999"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5386" name="Text Box 4"/>
          <p:cNvSpPr txBox="1">
            <a:spLocks noChangeArrowheads="1"/>
          </p:cNvSpPr>
          <p:nvPr/>
        </p:nvSpPr>
        <p:spPr bwMode="auto">
          <a:xfrm>
            <a:off x="1146175" y="869666"/>
            <a:ext cx="772001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dirty="0">
                <a:latin typeface="メイリオ" panose="020B0604030504040204" pitchFamily="50" charset="-128"/>
                <a:ea typeface="メイリオ" panose="020B0604030504040204" pitchFamily="50" charset="-128"/>
              </a:rPr>
              <a:t>貴社の商品・サービスやキャンペーン情報を、</a:t>
            </a:r>
            <a:r>
              <a:rPr lang="en-US" altLang="ja-JP" sz="1200" dirty="0">
                <a:solidFill>
                  <a:srgbClr val="FF0000"/>
                </a:solidFill>
                <a:latin typeface="メイリオ" panose="020B0604030504040204" pitchFamily="50" charset="-128"/>
                <a:ea typeface="メイリオ" panose="020B0604030504040204" pitchFamily="50" charset="-128"/>
              </a:rPr>
              <a:t>71,000</a:t>
            </a:r>
            <a:r>
              <a:rPr lang="ja-JP" altLang="en-US" sz="1200" dirty="0">
                <a:solidFill>
                  <a:srgbClr val="FF0000"/>
                </a:solidFill>
                <a:latin typeface="メイリオ" panose="020B0604030504040204" pitchFamily="50" charset="-128"/>
                <a:ea typeface="メイリオ" panose="020B0604030504040204" pitchFamily="50" charset="-128"/>
              </a:rPr>
              <a:t>人に、</a:t>
            </a:r>
            <a:r>
              <a:rPr lang="en-US" altLang="ja-JP" sz="1200" dirty="0">
                <a:solidFill>
                  <a:srgbClr val="FF0000"/>
                </a:solidFill>
                <a:latin typeface="メイリオ" panose="020B0604030504040204" pitchFamily="50" charset="-128"/>
                <a:ea typeface="メイリオ" panose="020B0604030504040204" pitchFamily="50" charset="-128"/>
              </a:rPr>
              <a:t>1</a:t>
            </a:r>
            <a:r>
              <a:rPr lang="ja-JP" altLang="en-US" sz="1200" dirty="0">
                <a:solidFill>
                  <a:srgbClr val="FF0000"/>
                </a:solidFill>
                <a:latin typeface="メイリオ" panose="020B0604030504040204" pitchFamily="50" charset="-128"/>
                <a:ea typeface="メイリオ" panose="020B0604030504040204" pitchFamily="50" charset="-128"/>
              </a:rPr>
              <a:t>通当たり約￥</a:t>
            </a:r>
            <a:r>
              <a:rPr lang="en-US" altLang="ja-JP" sz="1200" dirty="0">
                <a:solidFill>
                  <a:srgbClr val="FF0000"/>
                </a:solidFill>
                <a:latin typeface="メイリオ" panose="020B0604030504040204" pitchFamily="50" charset="-128"/>
                <a:ea typeface="メイリオ" panose="020B0604030504040204" pitchFamily="50" charset="-128"/>
              </a:rPr>
              <a:t>4.23</a:t>
            </a:r>
            <a:r>
              <a:rPr lang="ja-JP" altLang="en-US" sz="1200" dirty="0">
                <a:solidFill>
                  <a:srgbClr val="FF0000"/>
                </a:solidFill>
                <a:latin typeface="メイリオ" panose="020B0604030504040204" pitchFamily="50" charset="-128"/>
                <a:ea typeface="メイリオ" panose="020B0604030504040204" pitchFamily="50" charset="-128"/>
              </a:rPr>
              <a:t>で告知</a:t>
            </a:r>
            <a:r>
              <a:rPr lang="ja-JP" altLang="en-US" sz="1200" dirty="0">
                <a:latin typeface="メイリオ" panose="020B0604030504040204" pitchFamily="50" charset="-128"/>
                <a:ea typeface="メイリオ" panose="020B0604030504040204" pitchFamily="50" charset="-128"/>
              </a:rPr>
              <a:t>できます。</a:t>
            </a:r>
            <a:endParaRPr lang="en-US" altLang="ja-JP" sz="1200" dirty="0">
              <a:latin typeface="メイリオ" panose="020B0604030504040204" pitchFamily="50" charset="-128"/>
              <a:ea typeface="メイリオ" panose="020B0604030504040204" pitchFamily="50" charset="-128"/>
            </a:endParaRPr>
          </a:p>
          <a:p>
            <a:pPr eaLnBrk="1" hangingPunct="1">
              <a:spcBef>
                <a:spcPct val="50000"/>
              </a:spcBef>
              <a:buFontTx/>
              <a:buNone/>
            </a:pPr>
            <a:r>
              <a:rPr lang="ja-JP" altLang="en-US" sz="1200" dirty="0">
                <a:latin typeface="メイリオ" panose="020B0604030504040204" pitchFamily="50" charset="-128"/>
                <a:ea typeface="メイリオ" panose="020B0604030504040204" pitchFamily="50" charset="-128"/>
              </a:rPr>
              <a:t>しかも、メールは貴社情報のみの独占メールです。</a:t>
            </a:r>
          </a:p>
        </p:txBody>
      </p:sp>
      <p:sp>
        <p:nvSpPr>
          <p:cNvPr id="15387" name="Text Box 12"/>
          <p:cNvSpPr txBox="1">
            <a:spLocks noChangeArrowheads="1"/>
          </p:cNvSpPr>
          <p:nvPr/>
        </p:nvSpPr>
        <p:spPr bwMode="auto">
          <a:xfrm>
            <a:off x="1979613" y="5540375"/>
            <a:ext cx="1439862" cy="339725"/>
          </a:xfrm>
          <a:prstGeom prst="rect">
            <a:avLst/>
          </a:prstGeom>
          <a:solidFill>
            <a:schemeClr val="bg1"/>
          </a:solidFill>
          <a:ln w="31750">
            <a:solidFill>
              <a:srgbClr val="FF0000"/>
            </a:solidFill>
            <a:miter lim="800000"/>
            <a:headEnd/>
            <a:tailEnd/>
          </a:ln>
        </p:spPr>
        <p:txBody>
          <a:bodyPr tIns="10800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10000"/>
              </a:spcBef>
              <a:buFontTx/>
              <a:buNone/>
            </a:pPr>
            <a:r>
              <a:rPr lang="ja-JP" altLang="en-US" sz="1200" b="1">
                <a:latin typeface="メイリオ" panose="020B0604030504040204" pitchFamily="50" charset="-128"/>
                <a:ea typeface="メイリオ" panose="020B0604030504040204" pitchFamily="50" charset="-128"/>
              </a:rPr>
              <a:t>フッタ（固定）</a:t>
            </a:r>
          </a:p>
        </p:txBody>
      </p:sp>
      <p:sp>
        <p:nvSpPr>
          <p:cNvPr id="15388" name="Line 10"/>
          <p:cNvSpPr>
            <a:spLocks noChangeShapeType="1"/>
          </p:cNvSpPr>
          <p:nvPr/>
        </p:nvSpPr>
        <p:spPr bwMode="auto">
          <a:xfrm flipV="1">
            <a:off x="2916238" y="1941513"/>
            <a:ext cx="250825" cy="0"/>
          </a:xfrm>
          <a:prstGeom prst="line">
            <a:avLst/>
          </a:prstGeom>
          <a:noFill/>
          <a:ln w="28575">
            <a:solidFill>
              <a:srgbClr val="9999FF"/>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5389" name="Text Box 11"/>
          <p:cNvSpPr txBox="1">
            <a:spLocks noChangeArrowheads="1"/>
          </p:cNvSpPr>
          <p:nvPr/>
        </p:nvSpPr>
        <p:spPr bwMode="auto">
          <a:xfrm>
            <a:off x="3167063" y="1773238"/>
            <a:ext cx="1338262" cy="339725"/>
          </a:xfrm>
          <a:prstGeom prst="rect">
            <a:avLst/>
          </a:prstGeom>
          <a:noFill/>
          <a:ln w="317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tIns="108000"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1200" b="1">
                <a:latin typeface="メイリオ" panose="020B0604030504040204" pitchFamily="50" charset="-128"/>
                <a:ea typeface="メイリオ" panose="020B0604030504040204" pitchFamily="50" charset="-128"/>
              </a:rPr>
              <a:t>ヘッダ（固定）</a:t>
            </a:r>
          </a:p>
        </p:txBody>
      </p:sp>
      <p:sp>
        <p:nvSpPr>
          <p:cNvPr id="15391" name="Rectangle 9"/>
          <p:cNvSpPr>
            <a:spLocks noChangeArrowheads="1"/>
          </p:cNvSpPr>
          <p:nvPr/>
        </p:nvSpPr>
        <p:spPr bwMode="auto">
          <a:xfrm>
            <a:off x="1238250" y="2151063"/>
            <a:ext cx="3095625" cy="3170237"/>
          </a:xfrm>
          <a:prstGeom prst="rect">
            <a:avLst/>
          </a:prstGeom>
          <a:solidFill>
            <a:schemeClr val="accent5">
              <a:lumMod val="75000"/>
              <a:alpha val="80000"/>
            </a:schemeClr>
          </a:solidFill>
          <a:ln w="31750">
            <a:solidFill>
              <a:srgbClr val="FF0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defRPr/>
            </a:pP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広告メッセージ</a:t>
            </a:r>
          </a:p>
          <a:p>
            <a:pPr algn="ctr" eaLnBrk="1" hangingPunct="1">
              <a:spcBef>
                <a:spcPct val="0"/>
              </a:spcBef>
              <a:buFontTx/>
              <a:buNone/>
              <a:defRPr/>
            </a:pPr>
            <a:endParaRPr lang="ja-JP" altLang="en-US" sz="1200" b="1" dirty="0">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spcBef>
                <a:spcPct val="0"/>
              </a:spcBef>
              <a:buFontTx/>
              <a:buNone/>
              <a:defRPr/>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全角</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36</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文字</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×100</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行まで</a:t>
            </a:r>
          </a:p>
          <a:p>
            <a:pPr algn="ctr" eaLnBrk="1" hangingPunct="1">
              <a:spcBef>
                <a:spcPct val="0"/>
              </a:spcBef>
              <a:buFontTx/>
              <a:buNone/>
              <a:defRPr/>
            </a:pPr>
            <a:endParaRPr lang="ja-JP" altLang="en-US" sz="1200" b="1" dirty="0">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spcBef>
                <a:spcPct val="0"/>
              </a:spcBef>
              <a:buFontTx/>
              <a:buNone/>
              <a:defRPr/>
            </a:pPr>
            <a:r>
              <a:rPr lang="en-US" altLang="ja-JP" sz="2000" b="1"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社限定</a:t>
            </a:r>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96213" y="280988"/>
            <a:ext cx="11684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2" name="タイトル 1"/>
          <p:cNvSpPr>
            <a:spLocks noGrp="1"/>
          </p:cNvSpPr>
          <p:nvPr>
            <p:ph type="title"/>
          </p:nvPr>
        </p:nvSpPr>
        <p:spPr>
          <a:xfrm>
            <a:off x="1979613" y="280988"/>
            <a:ext cx="5545137" cy="484187"/>
          </a:xfrm>
        </p:spPr>
        <p:txBody>
          <a:bodyPr>
            <a:normAutofit fontScale="90000"/>
          </a:bodyPr>
          <a:lstStyle/>
          <a:p>
            <a:pPr algn="l"/>
            <a:r>
              <a:rPr lang="ja-JP" altLang="en-US" sz="2800" b="1" dirty="0">
                <a:latin typeface="メイリオ" panose="020B0604030504040204" pitchFamily="50" charset="-128"/>
                <a:ea typeface="メイリオ" panose="020B0604030504040204" pitchFamily="50" charset="-128"/>
              </a:rPr>
              <a:t>貴社独占メール・テキスト（全件）</a:t>
            </a:r>
            <a:endParaRPr lang="ja-JP" altLang="en-US" sz="3200" b="1" dirty="0">
              <a:latin typeface="メイリオ" panose="020B0604030504040204" pitchFamily="50" charset="-128"/>
              <a:ea typeface="メイリオ" panose="020B0604030504040204" pitchFamily="50" charset="-128"/>
            </a:endParaRPr>
          </a:p>
        </p:txBody>
      </p:sp>
      <p:cxnSp>
        <p:nvCxnSpPr>
          <p:cNvPr id="15" name="直線コネクタ 14"/>
          <p:cNvCxnSpPr/>
          <p:nvPr/>
        </p:nvCxnSpPr>
        <p:spPr>
          <a:xfrm>
            <a:off x="962025" y="765175"/>
            <a:ext cx="8002588" cy="0"/>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sp>
        <p:nvSpPr>
          <p:cNvPr id="16" name="Text Box 2874"/>
          <p:cNvSpPr txBox="1">
            <a:spLocks noChangeArrowheads="1"/>
          </p:cNvSpPr>
          <p:nvPr/>
        </p:nvSpPr>
        <p:spPr bwMode="auto">
          <a:xfrm>
            <a:off x="8442325" y="6572250"/>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5</a:t>
            </a:r>
            <a:r>
              <a:rPr lang="ja-JP" altLang="en-US" sz="800" dirty="0">
                <a:solidFill>
                  <a:schemeClr val="bg1">
                    <a:lumMod val="50000"/>
                  </a:schemeClr>
                </a:solidFill>
              </a:rPr>
              <a:t> －</a:t>
            </a:r>
          </a:p>
        </p:txBody>
      </p:sp>
      <p:sp>
        <p:nvSpPr>
          <p:cNvPr id="15395" name="Rectangle 34"/>
          <p:cNvSpPr>
            <a:spLocks noChangeArrowheads="1"/>
          </p:cNvSpPr>
          <p:nvPr/>
        </p:nvSpPr>
        <p:spPr bwMode="auto">
          <a:xfrm>
            <a:off x="974725" y="239713"/>
            <a:ext cx="914400" cy="228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200" b="1">
                <a:solidFill>
                  <a:schemeClr val="bg1"/>
                </a:solidFill>
                <a:latin typeface="Century Gothic" panose="020B0502020202020204" pitchFamily="34" charset="0"/>
                <a:ea typeface="HGP創英角ｺﾞｼｯｸUB" panose="020B0900000000000000" pitchFamily="50" charset="-128"/>
              </a:rPr>
              <a:t>MAIL</a:t>
            </a:r>
          </a:p>
        </p:txBody>
      </p:sp>
      <p:grpSp>
        <p:nvGrpSpPr>
          <p:cNvPr id="17" name="グループ化 16"/>
          <p:cNvGrpSpPr/>
          <p:nvPr/>
        </p:nvGrpSpPr>
        <p:grpSpPr>
          <a:xfrm>
            <a:off x="0" y="0"/>
            <a:ext cx="323528" cy="6858000"/>
            <a:chOff x="0" y="0"/>
            <a:chExt cx="323528" cy="6858000"/>
          </a:xfrm>
        </p:grpSpPr>
        <p:sp>
          <p:nvSpPr>
            <p:cNvPr id="18" name="正方形/長方形 17"/>
            <p:cNvSpPr/>
            <p:nvPr/>
          </p:nvSpPr>
          <p:spPr>
            <a:xfrm>
              <a:off x="251520" y="0"/>
              <a:ext cx="72008"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9" name="正方形/長方形 18"/>
            <p:cNvSpPr/>
            <p:nvPr/>
          </p:nvSpPr>
          <p:spPr>
            <a:xfrm>
              <a:off x="0" y="0"/>
              <a:ext cx="251520" cy="6858000"/>
            </a:xfrm>
            <a:prstGeom prst="rect">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6"/>
          <p:cNvSpPr txBox="1">
            <a:spLocks noChangeArrowheads="1"/>
          </p:cNvSpPr>
          <p:nvPr/>
        </p:nvSpPr>
        <p:spPr bwMode="auto">
          <a:xfrm>
            <a:off x="1076325" y="928688"/>
            <a:ext cx="78867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ja-JP" altLang="en-US" sz="1200" dirty="0">
                <a:latin typeface="メイリオ" panose="020B0604030504040204" pitchFamily="50" charset="-128"/>
                <a:ea typeface="メイリオ" panose="020B0604030504040204" pitchFamily="50" charset="-128"/>
              </a:rPr>
              <a:t>ターゲットを絞り込んだ告知ができます。業種・職種・役職・従業員数から自由にセグメントいただけます。</a:t>
            </a:r>
          </a:p>
          <a:p>
            <a:pPr eaLnBrk="1" hangingPunct="1">
              <a:buFontTx/>
              <a:buNone/>
            </a:pPr>
            <a:r>
              <a:rPr lang="ja-JP" altLang="en-US" sz="1200" dirty="0">
                <a:latin typeface="メイリオ" panose="020B0604030504040204" pitchFamily="50" charset="-128"/>
                <a:ea typeface="メイリオ" panose="020B0604030504040204" pitchFamily="50" charset="-128"/>
              </a:rPr>
              <a:t>セグメント項目の多少に関わらず、＠￥</a:t>
            </a:r>
            <a:r>
              <a:rPr lang="en-US" altLang="ja-JP" sz="1200" dirty="0">
                <a:latin typeface="メイリオ" panose="020B0604030504040204" pitchFamily="50" charset="-128"/>
                <a:ea typeface="メイリオ" panose="020B0604030504040204" pitchFamily="50" charset="-128"/>
              </a:rPr>
              <a:t>15</a:t>
            </a:r>
            <a:r>
              <a:rPr lang="ja-JP" altLang="en-US" sz="1200" dirty="0">
                <a:latin typeface="メイリオ" panose="020B0604030504040204" pitchFamily="50" charset="-128"/>
                <a:ea typeface="メイリオ" panose="020B0604030504040204" pitchFamily="50" charset="-128"/>
              </a:rPr>
              <a:t>（最低配信料金</a:t>
            </a:r>
            <a:r>
              <a:rPr lang="en-US" altLang="ja-JP" sz="1200" dirty="0">
                <a:latin typeface="メイリオ" panose="020B0604030504040204" pitchFamily="50" charset="-128"/>
                <a:ea typeface="メイリオ" panose="020B0604030504040204" pitchFamily="50" charset="-128"/>
              </a:rPr>
              <a:t>\50,000</a:t>
            </a:r>
            <a:r>
              <a:rPr lang="ja-JP" altLang="en-US" sz="1200" dirty="0">
                <a:latin typeface="メイリオ" panose="020B0604030504040204" pitchFamily="50" charset="-128"/>
                <a:ea typeface="メイリオ" panose="020B0604030504040204" pitchFamily="50" charset="-128"/>
              </a:rPr>
              <a:t>～）での送信が可能です。</a:t>
            </a:r>
          </a:p>
        </p:txBody>
      </p:sp>
      <p:graphicFrame>
        <p:nvGraphicFramePr>
          <p:cNvPr id="9265" name="Group 49"/>
          <p:cNvGraphicFramePr>
            <a:graphicFrameLocks noGrp="1"/>
          </p:cNvGraphicFramePr>
          <p:nvPr>
            <p:extLst>
              <p:ext uri="{D42A27DB-BD31-4B8C-83A1-F6EECF244321}">
                <p14:modId xmlns:p14="http://schemas.microsoft.com/office/powerpoint/2010/main" val="2325682746"/>
              </p:ext>
            </p:extLst>
          </p:nvPr>
        </p:nvGraphicFramePr>
        <p:xfrm>
          <a:off x="4787900" y="2881756"/>
          <a:ext cx="4175125" cy="3571580"/>
        </p:xfrm>
        <a:graphic>
          <a:graphicData uri="http://schemas.openxmlformats.org/drawingml/2006/table">
            <a:tbl>
              <a:tblPr/>
              <a:tblGrid>
                <a:gridCol w="1151945">
                  <a:extLst>
                    <a:ext uri="{9D8B030D-6E8A-4147-A177-3AD203B41FA5}">
                      <a16:colId xmlns:a16="http://schemas.microsoft.com/office/drawing/2014/main" val="20000"/>
                    </a:ext>
                  </a:extLst>
                </a:gridCol>
                <a:gridCol w="3023180">
                  <a:extLst>
                    <a:ext uri="{9D8B030D-6E8A-4147-A177-3AD203B41FA5}">
                      <a16:colId xmlns:a16="http://schemas.microsoft.com/office/drawing/2014/main" val="20001"/>
                    </a:ext>
                  </a:extLst>
                </a:gridCol>
              </a:tblGrid>
              <a:tr h="570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料金</a:t>
                      </a:r>
                    </a:p>
                  </a:txBody>
                  <a:tcPr marL="91426" marR="91426" marT="89940" marB="45679"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@\15 </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税別</a:t>
                      </a:r>
                    </a:p>
                  </a:txBody>
                  <a:tcPr marL="91426" marR="91426" marT="45679" marB="456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6781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仕様</a:t>
                      </a:r>
                    </a:p>
                  </a:txBody>
                  <a:tcPr marL="91426" marR="91426" marT="45679" marB="45679"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件名：全角</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35</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文字以内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件名</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+【B-Form.biz Mail】</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」になります</a:t>
                      </a:r>
                    </a:p>
                    <a:p>
                      <a:pPr marL="0" marR="0" lvl="0" indent="0" algn="l" defTabSz="914400" rtl="0" eaLnBrk="1" fontAlgn="base" latinLnBrk="0" hangingPunct="1">
                        <a:lnSpc>
                          <a:spcPct val="100000"/>
                        </a:lnSpc>
                        <a:spcBef>
                          <a:spcPts val="6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■本文：全角</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36</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文字</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×100</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行以内</a:t>
                      </a:r>
                    </a:p>
                    <a:p>
                      <a:pPr marL="0" marR="0" lvl="0" indent="0" algn="l" defTabSz="914400" rtl="0" eaLnBrk="1" fontAlgn="base" latinLnBrk="0" hangingPunct="1">
                        <a:lnSpc>
                          <a:spcPct val="100000"/>
                        </a:lnSpc>
                        <a:spcBef>
                          <a:spcPts val="6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■ファイル形式：テキスト</a:t>
                      </a:r>
                      <a:endPar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91426" marR="91426" marT="89940" marB="456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18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配信可能日</a:t>
                      </a:r>
                    </a:p>
                  </a:txBody>
                  <a:tcPr marL="91426" marR="91426" marT="89940" marB="45679"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曜日制限なし</a:t>
                      </a:r>
                      <a:endPar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426" marR="91426" marT="89940" marB="456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9134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備考</a:t>
                      </a:r>
                    </a:p>
                  </a:txBody>
                  <a:tcPr marL="91426" marR="91426" marT="45679" marB="45679"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・クリックレポートは</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URL10</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件まで無料</a:t>
                      </a:r>
                      <a:endPar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・入稿締切：</a:t>
                      </a:r>
                      <a:r>
                        <a:rPr kumimoji="1" lang="ja-JP" altLang="en-US"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平日</a:t>
                      </a:r>
                      <a:r>
                        <a:rPr kumimoji="1" lang="en-US" altLang="ja-JP"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3</a:t>
                      </a:r>
                      <a:r>
                        <a:rPr kumimoji="1" lang="ja-JP" altLang="en-US"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営業日前、土日祝日</a:t>
                      </a:r>
                      <a:r>
                        <a:rPr kumimoji="1" lang="en-US" altLang="ja-JP"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4</a:t>
                      </a:r>
                      <a:r>
                        <a:rPr kumimoji="1" lang="ja-JP" altLang="en-US"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営業日前</a:t>
                      </a:r>
                      <a:endParaRPr kumimoji="1" lang="en-US" altLang="ja-JP"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900" b="0" i="0" u="none" strike="noStrike" cap="none" normalizeH="0" baseline="0" dirty="0">
                          <a:ln>
                            <a:noFill/>
                          </a:ln>
                          <a:solidFill>
                            <a:srgbClr val="000000"/>
                          </a:solidFill>
                          <a:effectLst/>
                          <a:latin typeface="メイリオ" panose="020B0604030504040204" pitchFamily="50" charset="-128"/>
                          <a:ea typeface="メイリオ" panose="020B0604030504040204" pitchFamily="50" charset="-128"/>
                          <a:cs typeface="メイリオ" panose="020B0604030504040204" pitchFamily="50" charset="-128"/>
                        </a:rPr>
                        <a:t>最低配信料金は</a:t>
                      </a:r>
                      <a:r>
                        <a:rPr kumimoji="1" lang="en-US" altLang="ja-JP" sz="900" b="0" i="0" u="none" strike="noStrike" cap="none" normalizeH="0" baseline="0" dirty="0">
                          <a:ln>
                            <a:noFill/>
                          </a:ln>
                          <a:solidFill>
                            <a:srgbClr val="000000"/>
                          </a:solidFill>
                          <a:effectLst/>
                          <a:latin typeface="メイリオ" panose="020B0604030504040204" pitchFamily="50" charset="-128"/>
                          <a:ea typeface="メイリオ" panose="020B0604030504040204" pitchFamily="50" charset="-128"/>
                          <a:cs typeface="メイリオ" panose="020B0604030504040204" pitchFamily="50" charset="-128"/>
                        </a:rPr>
                        <a:t>50,000</a:t>
                      </a:r>
                      <a:r>
                        <a:rPr kumimoji="1" lang="ja-JP" altLang="en-US" sz="900" b="0" i="0" u="none" strike="noStrike" cap="none" normalizeH="0" baseline="0" dirty="0">
                          <a:ln>
                            <a:noFill/>
                          </a:ln>
                          <a:solidFill>
                            <a:srgbClr val="000000"/>
                          </a:solidFill>
                          <a:effectLst/>
                          <a:latin typeface="メイリオ" panose="020B0604030504040204" pitchFamily="50" charset="-128"/>
                          <a:ea typeface="メイリオ" panose="020B0604030504040204" pitchFamily="50" charset="-128"/>
                          <a:cs typeface="メイリオ" panose="020B0604030504040204" pitchFamily="50" charset="-128"/>
                        </a:rPr>
                        <a:t>円からとさせていただきます。</a:t>
                      </a:r>
                      <a:endParaRPr kumimoji="1" lang="en-US" altLang="ja-JP" sz="900" b="0" i="0" u="none" strike="noStrike" cap="none" normalizeH="0" baseline="0" dirty="0">
                        <a:ln>
                          <a:noFill/>
                        </a:ln>
                        <a:solidFill>
                          <a:srgbClr val="000000"/>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rgbClr val="000000"/>
                          </a:solidFill>
                          <a:effectLst/>
                          <a:latin typeface="メイリオ" panose="020B0604030504040204" pitchFamily="50" charset="-128"/>
                          <a:ea typeface="メイリオ" panose="020B0604030504040204" pitchFamily="50" charset="-128"/>
                          <a:cs typeface="メイリオ" panose="020B0604030504040204" pitchFamily="50" charset="-128"/>
                        </a:rPr>
                        <a:t>・入稿規定については</a:t>
                      </a:r>
                      <a:r>
                        <a:rPr kumimoji="1" lang="en-US" altLang="ja-JP" sz="900" b="0" i="0" u="none" strike="noStrike" cap="none" normalizeH="0" baseline="0" dirty="0">
                          <a:ln>
                            <a:noFill/>
                          </a:ln>
                          <a:solidFill>
                            <a:srgbClr val="000000"/>
                          </a:solidFill>
                          <a:effectLst/>
                          <a:latin typeface="メイリオ" panose="020B0604030504040204" pitchFamily="50" charset="-128"/>
                          <a:ea typeface="メイリオ" panose="020B0604030504040204" pitchFamily="50" charset="-128"/>
                          <a:cs typeface="メイリオ" panose="020B0604030504040204" pitchFamily="50" charset="-128"/>
                        </a:rPr>
                        <a:t>p.11</a:t>
                      </a:r>
                      <a:r>
                        <a:rPr kumimoji="1" lang="ja-JP" altLang="en-US" sz="900" b="0" i="0" u="none" strike="noStrike" cap="none" normalizeH="0" baseline="0" dirty="0" err="1">
                          <a:ln>
                            <a:noFill/>
                          </a:ln>
                          <a:solidFill>
                            <a:srgbClr val="000000"/>
                          </a:solidFill>
                          <a:effectLst/>
                          <a:latin typeface="メイリオ" panose="020B0604030504040204" pitchFamily="50" charset="-128"/>
                          <a:ea typeface="メイリオ" panose="020B0604030504040204" pitchFamily="50" charset="-128"/>
                          <a:cs typeface="メイリオ" panose="020B0604030504040204" pitchFamily="50" charset="-128"/>
                        </a:rPr>
                        <a:t>にて</a:t>
                      </a:r>
                      <a:r>
                        <a:rPr kumimoji="1" lang="ja-JP" altLang="en-US" sz="900" b="0" i="0" u="none" strike="noStrike" cap="none" normalizeH="0" baseline="0" dirty="0">
                          <a:ln>
                            <a:noFill/>
                          </a:ln>
                          <a:solidFill>
                            <a:srgbClr val="000000"/>
                          </a:solidFill>
                          <a:effectLst/>
                          <a:latin typeface="メイリオ" panose="020B0604030504040204" pitchFamily="50" charset="-128"/>
                          <a:ea typeface="メイリオ" panose="020B0604030504040204" pitchFamily="50" charset="-128"/>
                          <a:cs typeface="メイリオ" panose="020B0604030504040204" pitchFamily="50" charset="-128"/>
                        </a:rPr>
                        <a:t>ご確認ください。</a:t>
                      </a:r>
                      <a:endPar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91426" marR="91426" marT="45679" marB="4567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7428" name="AutoShape 67"/>
          <p:cNvSpPr>
            <a:spLocks noChangeArrowheads="1"/>
          </p:cNvSpPr>
          <p:nvPr/>
        </p:nvSpPr>
        <p:spPr bwMode="auto">
          <a:xfrm>
            <a:off x="4860032" y="1670447"/>
            <a:ext cx="4057650" cy="606425"/>
          </a:xfrm>
          <a:prstGeom prst="roundRect">
            <a:avLst>
              <a:gd name="adj" fmla="val 16667"/>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貴社のみの情報を、</a:t>
            </a:r>
          </a:p>
          <a:p>
            <a:pPr eaLnBrk="1" hangingPunct="1">
              <a:spcBef>
                <a:spcPct val="0"/>
              </a:spcBef>
              <a:buFontTx/>
              <a:buNone/>
            </a:pPr>
            <a:r>
              <a:rPr lang="ja-JP" altLang="en-US" sz="1600" dirty="0">
                <a:latin typeface="メイリオ" panose="020B0604030504040204" pitchFamily="50" charset="-128"/>
                <a:ea typeface="メイリオ" panose="020B0604030504040204" pitchFamily="50" charset="-128"/>
              </a:rPr>
              <a:t>　ターゲットを絞り込んで配信できます！</a:t>
            </a:r>
          </a:p>
        </p:txBody>
      </p:sp>
      <p:sp>
        <p:nvSpPr>
          <p:cNvPr id="17429" name="Text Box 70"/>
          <p:cNvSpPr txBox="1">
            <a:spLocks noChangeArrowheads="1"/>
          </p:cNvSpPr>
          <p:nvPr/>
        </p:nvSpPr>
        <p:spPr bwMode="auto">
          <a:xfrm>
            <a:off x="965200" y="1589088"/>
            <a:ext cx="16557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200">
                <a:latin typeface="メイリオ" panose="020B0604030504040204" pitchFamily="50" charset="-128"/>
                <a:ea typeface="メイリオ" panose="020B0604030504040204" pitchFamily="50" charset="-128"/>
              </a:rPr>
              <a:t>■</a:t>
            </a:r>
            <a:r>
              <a:rPr lang="ja-JP" altLang="en-US" sz="1200">
                <a:latin typeface="メイリオ" panose="020B0604030504040204" pitchFamily="50" charset="-128"/>
                <a:ea typeface="メイリオ" panose="020B0604030504040204" pitchFamily="50" charset="-128"/>
              </a:rPr>
              <a:t>セグメント項目</a:t>
            </a:r>
          </a:p>
        </p:txBody>
      </p:sp>
      <p:graphicFrame>
        <p:nvGraphicFramePr>
          <p:cNvPr id="11585" name="Group 321"/>
          <p:cNvGraphicFramePr>
            <a:graphicFrameLocks noGrp="1"/>
          </p:cNvGraphicFramePr>
          <p:nvPr>
            <p:extLst>
              <p:ext uri="{D42A27DB-BD31-4B8C-83A1-F6EECF244321}">
                <p14:modId xmlns:p14="http://schemas.microsoft.com/office/powerpoint/2010/main" val="152197823"/>
              </p:ext>
            </p:extLst>
          </p:nvPr>
        </p:nvGraphicFramePr>
        <p:xfrm>
          <a:off x="1071563" y="1858963"/>
          <a:ext cx="3600450" cy="4629155"/>
        </p:xfrm>
        <a:graphic>
          <a:graphicData uri="http://schemas.openxmlformats.org/drawingml/2006/table">
            <a:tbl>
              <a:tblPr/>
              <a:tblGrid>
                <a:gridCol w="807909">
                  <a:extLst>
                    <a:ext uri="{9D8B030D-6E8A-4147-A177-3AD203B41FA5}">
                      <a16:colId xmlns:a16="http://schemas.microsoft.com/office/drawing/2014/main" val="20000"/>
                    </a:ext>
                  </a:extLst>
                </a:gridCol>
                <a:gridCol w="2792541">
                  <a:extLst>
                    <a:ext uri="{9D8B030D-6E8A-4147-A177-3AD203B41FA5}">
                      <a16:colId xmlns:a16="http://schemas.microsoft.com/office/drawing/2014/main" val="20001"/>
                    </a:ext>
                  </a:extLst>
                </a:gridCol>
              </a:tblGrid>
              <a:tr h="71538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地域</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89986" marR="89986" marT="46796" marB="46796"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ts val="0"/>
                        </a:spcBef>
                        <a:spcAft>
                          <a:spcPct val="0"/>
                        </a:spcAft>
                        <a:buClrTx/>
                        <a:buSzTx/>
                        <a:buFontTx/>
                        <a:buNone/>
                        <a:tabLst/>
                      </a:pPr>
                      <a:endPar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ts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都道府県／</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8</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地方区分など</a:t>
                      </a:r>
                    </a:p>
                  </a:txBody>
                  <a:tcPr marL="89986" marR="89986" marT="89990" marB="467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3471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業種</a:t>
                      </a:r>
                    </a:p>
                  </a:txBody>
                  <a:tcPr marL="89986" marR="89986" marT="46796" marB="46796"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製造、サービス業、コンピュータ関連、建設、小売、商社、広告・企画・デザイン、インターネットサービス、不動産、教育、研究関連、流通、金融・保険、通信サービス、医療機関、運輸、団体、出版・印刷、会計・法律事務所等、マスコミ、政府・官公庁、ガス・電気・水道、農林・水産、鉱業、その他</a:t>
                      </a:r>
                    </a:p>
                  </a:txBody>
                  <a:tcPr marL="89986" marR="89986" marT="46796" marB="467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5075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職種</a:t>
                      </a:r>
                    </a:p>
                  </a:txBody>
                  <a:tcPr marL="89986" marR="89986" marT="46796" marB="46796"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営業・販売、自営業、企画・マーケティング、総務・人事、技術、経理・財務、会社経営、研究・開発、専門職（医師・弁護士など）、デザイン宣伝・広報、学生、公務員、教員、専業主婦、その他</a:t>
                      </a:r>
                    </a:p>
                  </a:txBody>
                  <a:tcPr marL="89986" marR="89986" marT="46796" marB="467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651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役職</a:t>
                      </a:r>
                    </a:p>
                  </a:txBody>
                  <a:tcPr marL="89986" marR="89986" marT="46796" marB="46796"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一般社員、管理職、会社経営者、会社役員、派遣社員、パート・アルバイト、</a:t>
                      </a:r>
                      <a:endPar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ts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その他</a:t>
                      </a:r>
                    </a:p>
                  </a:txBody>
                  <a:tcPr marL="89986" marR="89986" marT="46796" marB="467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317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従業員数</a:t>
                      </a:r>
                    </a:p>
                  </a:txBody>
                  <a:tcPr marL="89986" marR="89986" marT="46796" marB="46796"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0</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人、</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49</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人、</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50</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99</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人、</a:t>
                      </a:r>
                      <a:endPar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ts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100</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299</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人、</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300</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499</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人、</a:t>
                      </a:r>
                      <a:endPar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ts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500</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999</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人、</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1000</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2999</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人、</a:t>
                      </a:r>
                      <a:endPar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ts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3000</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4999</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人、</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5000</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9999</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人、</a:t>
                      </a:r>
                      <a:endPar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ts val="0"/>
                        </a:spcBef>
                        <a:spcAft>
                          <a:spcPct val="0"/>
                        </a:spcAft>
                        <a:buClrTx/>
                        <a:buSzTx/>
                        <a:buFontTx/>
                        <a:buNone/>
                        <a:tabLst/>
                      </a:pP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10000</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人～、その他</a:t>
                      </a:r>
                    </a:p>
                  </a:txBody>
                  <a:tcPr marL="89986" marR="89986" marT="46796" marB="467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pic>
        <p:nvPicPr>
          <p:cNvPr id="17450" name="図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96213" y="280988"/>
            <a:ext cx="11684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1" name="タイトル 1"/>
          <p:cNvSpPr>
            <a:spLocks noGrp="1"/>
          </p:cNvSpPr>
          <p:nvPr>
            <p:ph type="title"/>
          </p:nvPr>
        </p:nvSpPr>
        <p:spPr>
          <a:xfrm>
            <a:off x="1979613" y="280988"/>
            <a:ext cx="5545137" cy="484187"/>
          </a:xfrm>
        </p:spPr>
        <p:txBody>
          <a:bodyPr>
            <a:normAutofit fontScale="90000"/>
          </a:bodyPr>
          <a:lstStyle/>
          <a:p>
            <a:pPr algn="l"/>
            <a:r>
              <a:rPr lang="ja-JP" altLang="en-US" sz="2800" b="1">
                <a:latin typeface="メイリオ" panose="020B0604030504040204" pitchFamily="50" charset="-128"/>
                <a:ea typeface="メイリオ" panose="020B0604030504040204" pitchFamily="50" charset="-128"/>
              </a:rPr>
              <a:t>貴社独占ターゲティングメール</a:t>
            </a:r>
            <a:endParaRPr lang="ja-JP" altLang="en-US" sz="3200" b="1">
              <a:latin typeface="メイリオ" panose="020B0604030504040204" pitchFamily="50" charset="-128"/>
              <a:ea typeface="メイリオ" panose="020B0604030504040204" pitchFamily="50" charset="-128"/>
            </a:endParaRPr>
          </a:p>
        </p:txBody>
      </p:sp>
      <p:cxnSp>
        <p:nvCxnSpPr>
          <p:cNvPr id="10" name="直線コネクタ 9"/>
          <p:cNvCxnSpPr/>
          <p:nvPr/>
        </p:nvCxnSpPr>
        <p:spPr>
          <a:xfrm>
            <a:off x="962025" y="765175"/>
            <a:ext cx="8002588" cy="0"/>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sp>
        <p:nvSpPr>
          <p:cNvPr id="11" name="Text Box 2874"/>
          <p:cNvSpPr txBox="1">
            <a:spLocks noChangeArrowheads="1"/>
          </p:cNvSpPr>
          <p:nvPr/>
        </p:nvSpPr>
        <p:spPr bwMode="auto">
          <a:xfrm>
            <a:off x="8442325" y="6572250"/>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6</a:t>
            </a:r>
            <a:r>
              <a:rPr lang="ja-JP" altLang="en-US" sz="800" dirty="0">
                <a:solidFill>
                  <a:schemeClr val="bg1">
                    <a:lumMod val="50000"/>
                  </a:schemeClr>
                </a:solidFill>
              </a:rPr>
              <a:t> －</a:t>
            </a:r>
          </a:p>
        </p:txBody>
      </p:sp>
      <p:sp>
        <p:nvSpPr>
          <p:cNvPr id="17454" name="Rectangle 34"/>
          <p:cNvSpPr>
            <a:spLocks noChangeArrowheads="1"/>
          </p:cNvSpPr>
          <p:nvPr/>
        </p:nvSpPr>
        <p:spPr bwMode="auto">
          <a:xfrm>
            <a:off x="974725" y="239713"/>
            <a:ext cx="914400" cy="228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200" b="1">
                <a:solidFill>
                  <a:schemeClr val="bg1"/>
                </a:solidFill>
                <a:latin typeface="Century Gothic" panose="020B0502020202020204" pitchFamily="34" charset="0"/>
                <a:ea typeface="HGP創英角ｺﾞｼｯｸUB" panose="020B0900000000000000" pitchFamily="50" charset="-128"/>
              </a:rPr>
              <a:t>MAIL</a:t>
            </a:r>
          </a:p>
        </p:txBody>
      </p:sp>
      <p:grpSp>
        <p:nvGrpSpPr>
          <p:cNvPr id="12" name="グループ化 11"/>
          <p:cNvGrpSpPr/>
          <p:nvPr/>
        </p:nvGrpSpPr>
        <p:grpSpPr>
          <a:xfrm>
            <a:off x="0" y="0"/>
            <a:ext cx="323528" cy="6858000"/>
            <a:chOff x="0" y="0"/>
            <a:chExt cx="323528" cy="6858000"/>
          </a:xfrm>
        </p:grpSpPr>
        <p:sp>
          <p:nvSpPr>
            <p:cNvPr id="13" name="正方形/長方形 12"/>
            <p:cNvSpPr/>
            <p:nvPr/>
          </p:nvSpPr>
          <p:spPr>
            <a:xfrm>
              <a:off x="251520" y="0"/>
              <a:ext cx="72008"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4" name="正方形/長方形 13"/>
            <p:cNvSpPr/>
            <p:nvPr/>
          </p:nvSpPr>
          <p:spPr>
            <a:xfrm>
              <a:off x="0" y="0"/>
              <a:ext cx="251520" cy="6858000"/>
            </a:xfrm>
            <a:prstGeom prst="rect">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81"/>
          <p:cNvSpPr>
            <a:spLocks noChangeArrowheads="1"/>
          </p:cNvSpPr>
          <p:nvPr/>
        </p:nvSpPr>
        <p:spPr bwMode="auto">
          <a:xfrm>
            <a:off x="429325" y="1838149"/>
            <a:ext cx="2809954" cy="4321175"/>
          </a:xfrm>
          <a:prstGeom prst="rect">
            <a:avLst/>
          </a:prstGeom>
          <a:solidFill>
            <a:schemeClr val="bg1"/>
          </a:solidFill>
          <a:ln w="9525">
            <a:solidFill>
              <a:schemeClr val="tx1"/>
            </a:solidFill>
            <a:miter lim="800000"/>
            <a:headEnd/>
            <a:tailEnd/>
          </a:ln>
        </p:spPr>
        <p:txBody>
          <a:bodyPr wrap="none"/>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ビーフォームビズよりお知らせです［</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PR</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endPar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　　　　　　　　富士通パソコン直販</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ＷＥＢ ＭＡＲＴ</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endPar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　　　 〓〓＞　メーカー直販ならではのキャンペーンが満載！　</a:t>
            </a:r>
            <a:endPar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endPar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い┃ち┃ お┃ し┃★┃キ┃ ャ┃ン┃</a:t>
            </a:r>
            <a:r>
              <a:rPr lang="ja-JP" altLang="en-US" sz="700" dirty="0" err="1">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ペ</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dirty="0" err="1">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ー</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 ン┃！┃</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■なんと、無料登録で、〓</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35</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万円相当〓の最新ビジネスパソコンが</a:t>
            </a:r>
            <a:endPar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当たる！</a:t>
            </a:r>
          </a:p>
          <a:p>
            <a:pPr eaLnBrk="1" hangingPunct="1">
              <a:spcBef>
                <a:spcPct val="0"/>
              </a:spcBef>
              <a:buFontTx/>
              <a:buNone/>
            </a:pP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http://www.businessform.biz/dir/fujitsu_20080523_a.htm</a:t>
            </a:r>
          </a:p>
          <a:p>
            <a:pPr eaLnBrk="1" hangingPunct="1">
              <a:spcBef>
                <a:spcPct val="0"/>
              </a:spcBef>
              <a:buFontTx/>
              <a:buNone/>
            </a:pPr>
            <a:endPar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お┃す┃す┃ め┃★┃キ┃ャ┃ ン┃</a:t>
            </a:r>
            <a:r>
              <a:rPr lang="ja-JP" altLang="en-US" sz="700" dirty="0" err="1">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ペ</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dirty="0" err="1">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ー</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┃ン┃ ！┃</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■最新ノートパソコンが、なんと、〓５９，９８０円</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税込</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！≪台数限定≫</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http://www.businessform.biz/dir/fujitsu_2</a:t>
            </a:r>
          </a:p>
          <a:p>
            <a:pPr eaLnBrk="1" hangingPunct="1">
              <a:spcBef>
                <a:spcPct val="0"/>
              </a:spcBef>
              <a:buFontTx/>
              <a:buNone/>
            </a:pP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0080523_b.htm</a:t>
            </a:r>
          </a:p>
          <a:p>
            <a:pPr eaLnBrk="1" hangingPunct="1">
              <a:spcBef>
                <a:spcPct val="0"/>
              </a:spcBef>
              <a:buFontTx/>
              <a:buNone/>
            </a:pPr>
            <a:endPar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■≪10</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大特典≫</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TVCM</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でお馴染みの</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2008</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年夏モデル</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FMV</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が</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67,830</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円</a:t>
            </a:r>
            <a:endPar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（税込）～</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http://www.businessform.biz/dir/fujitsu_2008052</a:t>
            </a:r>
          </a:p>
          <a:p>
            <a:pPr eaLnBrk="1" hangingPunct="1">
              <a:spcBef>
                <a:spcPct val="0"/>
              </a:spcBef>
              <a:buFontTx/>
              <a:buNone/>
            </a:pPr>
            <a:endPar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■≪WEB</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セミナー≫</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紅虎餃子房</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中島社長が商売繁盛のコツを</a:t>
            </a:r>
            <a:endPar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伝授します！</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http://www.businessform.biz/dir/fujitsu_20080</a:t>
            </a:r>
          </a:p>
          <a:p>
            <a:pPr eaLnBrk="1" hangingPunct="1">
              <a:spcBef>
                <a:spcPct val="0"/>
              </a:spcBef>
              <a:buFontTx/>
              <a:buNone/>
            </a:pP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富士通</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WEB MART</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（法人のお客様）</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　電　話：</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0120-719-242</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（受付時間：</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9</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時～</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21</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時、土日・祝日は</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9</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時）</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　メール：</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info@fujitsu-webmart.com </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富士通株式会社　〒</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105-7123</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　東京都港区東新橋</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1-5-2 </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汐留シティー</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p>
          <a:p>
            <a:pPr eaLnBrk="1" hangingPunct="1">
              <a:spcBef>
                <a:spcPct val="0"/>
              </a:spcBef>
              <a:buFontTx/>
              <a:buNone/>
            </a:pP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本メールは、「ビーフォームビズ」に会員登録をされた方にお送り</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　ます。　広告の案件、物件への問い合わせ、お申込みやご購入に</a:t>
            </a:r>
            <a:endPar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  関しましては、お客</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　様の責任においておこなっていただきますようお願い申し上げま</a:t>
            </a:r>
            <a:endPar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  す。</a:t>
            </a:r>
            <a:r>
              <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a:t>
            </a: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メールの配信停止、配信先の変更手続きは、お手数ですが</a:t>
            </a:r>
            <a:endParaRPr lang="en-US" altLang="ja-JP"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endParaRP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  必ず下記ページ　にてお願いいたします。</a:t>
            </a:r>
          </a:p>
          <a:p>
            <a:pPr eaLnBrk="1" hangingPunct="1">
              <a:spcBef>
                <a:spcPct val="0"/>
              </a:spcBef>
              <a:buFontTx/>
              <a:buNone/>
            </a:pPr>
            <a:r>
              <a:rPr lang="ja-JP" altLang="en-US" sz="700" dirty="0">
                <a:solidFill>
                  <a:schemeClr val="bg2">
                    <a:lumMod val="75000"/>
                  </a:schemeClr>
                </a:solidFill>
                <a:latin typeface="ＭＳ ゴシック" panose="020B0609070205080204" pitchFamily="49" charset="-128"/>
                <a:ea typeface="ＭＳ ゴシック" panose="020B0609070205080204" pitchFamily="49" charset="-128"/>
                <a:cs typeface="メイリオ" panose="020B0604030504040204" pitchFamily="50" charset="-128"/>
              </a:rPr>
              <a:t>　なお、配信停止をされますと、ビーフォームビズ無料会員登録も</a:t>
            </a:r>
          </a:p>
        </p:txBody>
      </p:sp>
      <p:sp>
        <p:nvSpPr>
          <p:cNvPr id="5" name="Text Box 2"/>
          <p:cNvSpPr txBox="1">
            <a:spLocks noChangeArrowheads="1"/>
          </p:cNvSpPr>
          <p:nvPr/>
        </p:nvSpPr>
        <p:spPr bwMode="auto">
          <a:xfrm>
            <a:off x="4591811" y="6226790"/>
            <a:ext cx="42592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900" dirty="0">
                <a:solidFill>
                  <a:srgbClr val="000000"/>
                </a:solidFill>
                <a:latin typeface="メイリオ" panose="020B0604030504040204" pitchFamily="50" charset="-128"/>
                <a:ea typeface="メイリオ" panose="020B0604030504040204" pitchFamily="50" charset="-128"/>
              </a:rPr>
              <a:t>※</a:t>
            </a:r>
            <a:r>
              <a:rPr lang="ja-JP" altLang="en-US" sz="900" dirty="0">
                <a:solidFill>
                  <a:srgbClr val="000000"/>
                </a:solidFill>
                <a:latin typeface="メイリオ" panose="020B0604030504040204" pitchFamily="50" charset="-128"/>
                <a:ea typeface="メイリオ" panose="020B0604030504040204" pitchFamily="50" charset="-128"/>
              </a:rPr>
              <a:t>上記料金は</a:t>
            </a:r>
            <a:r>
              <a:rPr lang="en-US" altLang="ja-JP" sz="900" dirty="0">
                <a:solidFill>
                  <a:srgbClr val="000000"/>
                </a:solidFill>
                <a:latin typeface="メイリオ" panose="020B0604030504040204" pitchFamily="50" charset="-128"/>
                <a:ea typeface="メイリオ" panose="020B0604030504040204" pitchFamily="50" charset="-128"/>
              </a:rPr>
              <a:t>2026</a:t>
            </a:r>
            <a:r>
              <a:rPr lang="ja-JP" altLang="en-US" sz="900" dirty="0">
                <a:solidFill>
                  <a:srgbClr val="000000"/>
                </a:solidFill>
                <a:latin typeface="メイリオ" panose="020B0604030504040204" pitchFamily="50" charset="-128"/>
                <a:ea typeface="メイリオ" panose="020B0604030504040204" pitchFamily="50" charset="-128"/>
              </a:rPr>
              <a:t>年</a:t>
            </a:r>
            <a:r>
              <a:rPr lang="en-US" altLang="ja-JP" sz="900" dirty="0">
                <a:solidFill>
                  <a:srgbClr val="000000"/>
                </a:solidFill>
                <a:latin typeface="メイリオ" panose="020B0604030504040204" pitchFamily="50" charset="-128"/>
                <a:ea typeface="メイリオ" panose="020B0604030504040204" pitchFamily="50" charset="-128"/>
              </a:rPr>
              <a:t>9</a:t>
            </a:r>
            <a:r>
              <a:rPr lang="ja-JP" altLang="en-US" sz="900" dirty="0">
                <a:solidFill>
                  <a:srgbClr val="000000"/>
                </a:solidFill>
                <a:latin typeface="メイリオ" panose="020B0604030504040204" pitchFamily="50" charset="-128"/>
                <a:ea typeface="メイリオ" panose="020B0604030504040204" pitchFamily="50" charset="-128"/>
              </a:rPr>
              <a:t>月時点の価格です。今後配信数の変動によって変更する可能性がありますのでご了承ください。</a:t>
            </a:r>
          </a:p>
        </p:txBody>
      </p:sp>
      <p:sp>
        <p:nvSpPr>
          <p:cNvPr id="7" name="AutoShape 13"/>
          <p:cNvSpPr>
            <a:spLocks noChangeArrowheads="1"/>
          </p:cNvSpPr>
          <p:nvPr/>
        </p:nvSpPr>
        <p:spPr bwMode="auto">
          <a:xfrm>
            <a:off x="4783138" y="1329457"/>
            <a:ext cx="4046537" cy="587375"/>
          </a:xfrm>
          <a:prstGeom prst="roundRect">
            <a:avLst>
              <a:gd name="adj" fmla="val 16667"/>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配信数</a:t>
            </a:r>
            <a:r>
              <a:rPr lang="en-US" altLang="ja-JP" sz="1600" b="1" dirty="0">
                <a:latin typeface="メイリオ" panose="020B0604030504040204" pitchFamily="50" charset="-128"/>
                <a:ea typeface="メイリオ" panose="020B0604030504040204" pitchFamily="50" charset="-128"/>
              </a:rPr>
              <a:t>71,000</a:t>
            </a:r>
            <a:r>
              <a:rPr lang="ja-JP" altLang="en-US" sz="1600" dirty="0">
                <a:latin typeface="メイリオ" panose="020B0604030504040204" pitchFamily="50" charset="-128"/>
                <a:ea typeface="メイリオ" panose="020B0604030504040204" pitchFamily="50" charset="-128"/>
              </a:rPr>
              <a:t>通・</a:t>
            </a:r>
            <a:r>
              <a:rPr lang="en-US" altLang="ja-JP" sz="1600" b="1" dirty="0">
                <a:latin typeface="メイリオ" panose="020B0604030504040204" pitchFamily="50" charset="-128"/>
                <a:ea typeface="メイリオ" panose="020B0604030504040204" pitchFamily="50" charset="-128"/>
              </a:rPr>
              <a:t>1</a:t>
            </a:r>
            <a:r>
              <a:rPr lang="ja-JP" altLang="en-US" sz="1600" b="1" dirty="0">
                <a:latin typeface="メイリオ" panose="020B0604030504040204" pitchFamily="50" charset="-128"/>
                <a:ea typeface="メイリオ" panose="020B0604030504040204" pitchFamily="50" charset="-128"/>
              </a:rPr>
              <a:t>通</a:t>
            </a:r>
            <a:r>
              <a:rPr lang="ja-JP" altLang="en-US" sz="1600" dirty="0">
                <a:latin typeface="メイリオ" panose="020B0604030504040204" pitchFamily="50" charset="-128"/>
                <a:ea typeface="メイリオ" panose="020B0604030504040204" pitchFamily="50" charset="-128"/>
              </a:rPr>
              <a:t>あたり￥</a:t>
            </a:r>
            <a:r>
              <a:rPr lang="en-US" altLang="ja-JP" sz="1600" b="1" dirty="0">
                <a:latin typeface="メイリオ" panose="020B0604030504040204" pitchFamily="50" charset="-128"/>
                <a:ea typeface="メイリオ" panose="020B0604030504040204" pitchFamily="50" charset="-128"/>
              </a:rPr>
              <a:t>4.23</a:t>
            </a:r>
            <a:r>
              <a:rPr lang="ja-JP" altLang="en-US" sz="1600" dirty="0">
                <a:latin typeface="メイリオ" panose="020B0604030504040204" pitchFamily="50" charset="-128"/>
                <a:ea typeface="メイリオ" panose="020B0604030504040204" pitchFamily="50" charset="-128"/>
              </a:rPr>
              <a:t>！</a:t>
            </a:r>
          </a:p>
          <a:p>
            <a:pPr eaLnBrk="1" hangingPunct="1">
              <a:spcBef>
                <a:spcPct val="0"/>
              </a:spcBef>
              <a:buFontTx/>
              <a:buNone/>
            </a:pPr>
            <a:r>
              <a:rPr lang="ja-JP" altLang="en-US" sz="1600" dirty="0">
                <a:latin typeface="メイリオ" panose="020B0604030504040204" pitchFamily="50" charset="-128"/>
                <a:ea typeface="メイリオ" panose="020B0604030504040204" pitchFamily="50" charset="-128"/>
              </a:rPr>
              <a:t>●メールまるごと貴社情報のみ</a:t>
            </a:r>
          </a:p>
        </p:txBody>
      </p:sp>
      <p:graphicFrame>
        <p:nvGraphicFramePr>
          <p:cNvPr id="8" name="Group 40"/>
          <p:cNvGraphicFramePr>
            <a:graphicFrameLocks noGrp="1"/>
          </p:cNvGraphicFramePr>
          <p:nvPr>
            <p:extLst>
              <p:ext uri="{D42A27DB-BD31-4B8C-83A1-F6EECF244321}">
                <p14:modId xmlns:p14="http://schemas.microsoft.com/office/powerpoint/2010/main" val="2562551454"/>
              </p:ext>
            </p:extLst>
          </p:nvPr>
        </p:nvGraphicFramePr>
        <p:xfrm>
          <a:off x="3482381" y="2022191"/>
          <a:ext cx="5370712" cy="4196504"/>
        </p:xfrm>
        <a:graphic>
          <a:graphicData uri="http://schemas.openxmlformats.org/drawingml/2006/table">
            <a:tbl>
              <a:tblPr/>
              <a:tblGrid>
                <a:gridCol w="945603">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1256757">
                  <a:extLst>
                    <a:ext uri="{9D8B030D-6E8A-4147-A177-3AD203B41FA5}">
                      <a16:colId xmlns:a16="http://schemas.microsoft.com/office/drawing/2014/main" val="20003"/>
                    </a:ext>
                  </a:extLst>
                </a:gridCol>
              </a:tblGrid>
              <a:tr h="366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メニュー</a:t>
                      </a:r>
                    </a:p>
                  </a:txBody>
                  <a:tcPr marT="107997" marB="4570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accent1">
                              <a:lumMod val="75000"/>
                            </a:schemeClr>
                          </a:solidFill>
                          <a:effectLst/>
                          <a:latin typeface="メイリオ" panose="020B0604030504040204" pitchFamily="50" charset="-128"/>
                          <a:ea typeface="メイリオ" panose="020B0604030504040204" pitchFamily="50" charset="-128"/>
                          <a:cs typeface="メイリオ" panose="020B0604030504040204" pitchFamily="50" charset="-128"/>
                        </a:rPr>
                        <a:t>HTML</a:t>
                      </a:r>
                      <a:r>
                        <a:rPr kumimoji="1" lang="ja-JP" altLang="en-US" sz="1200" b="1" i="0" u="none" strike="noStrike" cap="none" normalizeH="0" baseline="0" dirty="0">
                          <a:ln>
                            <a:noFill/>
                          </a:ln>
                          <a:solidFill>
                            <a:schemeClr val="accent1">
                              <a:lumMod val="75000"/>
                            </a:schemeClr>
                          </a:solidFill>
                          <a:effectLst/>
                          <a:latin typeface="メイリオ" panose="020B0604030504040204" pitchFamily="50" charset="-128"/>
                          <a:ea typeface="メイリオ" panose="020B0604030504040204" pitchFamily="50" charset="-128"/>
                          <a:cs typeface="メイリオ" panose="020B0604030504040204" pitchFamily="50" charset="-128"/>
                        </a:rPr>
                        <a:t>　全件</a:t>
                      </a:r>
                    </a:p>
                  </a:txBody>
                  <a:tcPr marT="10799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accent1">
                              <a:lumMod val="75000"/>
                            </a:schemeClr>
                          </a:solidFill>
                          <a:effectLst/>
                          <a:latin typeface="メイリオ" panose="020B0604030504040204" pitchFamily="50" charset="-128"/>
                          <a:ea typeface="メイリオ" panose="020B0604030504040204" pitchFamily="50" charset="-128"/>
                          <a:cs typeface="メイリオ" panose="020B0604030504040204" pitchFamily="50" charset="-128"/>
                        </a:rPr>
                        <a:t>HTML</a:t>
                      </a:r>
                      <a:r>
                        <a:rPr kumimoji="1" lang="ja-JP" altLang="en-US" sz="1200" b="1" i="0" u="none" strike="noStrike" cap="none" normalizeH="0" baseline="0" dirty="0">
                          <a:ln>
                            <a:noFill/>
                          </a:ln>
                          <a:solidFill>
                            <a:schemeClr val="accent1">
                              <a:lumMod val="75000"/>
                            </a:schemeClr>
                          </a:solidFill>
                          <a:effectLst/>
                          <a:latin typeface="メイリオ" panose="020B0604030504040204" pitchFamily="50" charset="-128"/>
                          <a:ea typeface="メイリオ" panose="020B0604030504040204" pitchFamily="50" charset="-128"/>
                          <a:cs typeface="メイリオ" panose="020B0604030504040204" pitchFamily="50" charset="-128"/>
                        </a:rPr>
                        <a:t>　ターゲティング</a:t>
                      </a:r>
                    </a:p>
                  </a:txBody>
                  <a:tcPr marT="107997"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extLst>
                  <a:ext uri="{0D108BD9-81ED-4DB2-BD59-A6C34878D82A}">
                    <a16:rowId xmlns:a16="http://schemas.microsoft.com/office/drawing/2014/main" val="10005"/>
                  </a:ext>
                </a:extLst>
              </a:tr>
              <a:tr h="51405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配信数</a:t>
                      </a:r>
                    </a:p>
                  </a:txBody>
                  <a:tcPr marT="107997" marB="4570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71,000</a:t>
                      </a:r>
                      <a:r>
                        <a:rPr kumimoji="1" lang="ja-JP" altLang="en-US" sz="14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通</a:t>
                      </a:r>
                      <a:endParaRPr kumimoji="1" lang="en-US" altLang="ja-JP" sz="14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2026</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年</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9</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月現在）</a:t>
                      </a:r>
                    </a:p>
                  </a:txBody>
                  <a:tcPr marT="10799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ja-JP" altLang="en-US" sz="1100" dirty="0">
                          <a:latin typeface="メイリオ" panose="020B0604030504040204" pitchFamily="50" charset="-128"/>
                          <a:ea typeface="メイリオ" panose="020B0604030504040204" pitchFamily="50" charset="-128"/>
                        </a:rPr>
                        <a:t>セグメント項目の多少に関わらず</a:t>
                      </a: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T="107997"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T="107997" marB="45707"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0706">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料金</a:t>
                      </a:r>
                    </a:p>
                  </a:txBody>
                  <a:tcPr marT="107997" marB="4570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300,000</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\4.23</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税別 </a:t>
                      </a:r>
                    </a:p>
                  </a:txBody>
                  <a:tcPr marT="10799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15</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税別</a:t>
                      </a:r>
                      <a:endPar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T="107997"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kumimoji="1" lang="ja-JP" altLang="en-US" sz="1100" dirty="0">
                        <a:latin typeface="メイリオ" panose="020B0604030504040204" pitchFamily="50" charset="-128"/>
                        <a:ea typeface="メイリオ" panose="020B0604030504040204" pitchFamily="50" charset="-128"/>
                      </a:endParaRPr>
                    </a:p>
                  </a:txBody>
                  <a:tcPr marT="107997" marB="45707"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2196">
                <a:tc vMerge="1">
                  <a:txBody>
                    <a:bodyPr/>
                    <a:lstStyle/>
                    <a:p>
                      <a:endParaRPr kumimoji="1" lang="ja-JP" altLang="en-US"/>
                    </a:p>
                  </a:txBody>
                  <a:tcPr/>
                </a:tc>
                <a:tc vMerge="1">
                  <a:txBody>
                    <a:bodyPr/>
                    <a:lstStyle/>
                    <a:p>
                      <a:endParaRPr kumimoji="1" lang="ja-JP" alt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最低料金：</a:t>
                      </a:r>
                      <a:r>
                        <a:rPr kumimoji="1" lang="en-US" altLang="ja-JP"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\50,000</a:t>
                      </a:r>
                      <a:endParaRPr kumimoji="1" lang="ja-JP" altLang="en-US"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T="107997"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extLst>
                  <a:ext uri="{0D108BD9-81ED-4DB2-BD59-A6C34878D82A}">
                    <a16:rowId xmlns:a16="http://schemas.microsoft.com/office/drawing/2014/main" val="10006"/>
                  </a:ext>
                </a:extLst>
              </a:tr>
              <a:tr h="90924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仕様</a:t>
                      </a:r>
                    </a:p>
                  </a:txBody>
                  <a:tcPr marT="45707" marB="4570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grid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■件名：全角</a:t>
                      </a: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35</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文字以内　</a:t>
                      </a: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「件名</a:t>
                      </a: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+&lt;</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テンプレート</a:t>
                      </a:r>
                      <a:r>
                        <a:rPr kumimoji="1" lang="en-US" altLang="ja-JP" sz="1200" b="0" i="0" u="none" strike="noStrike" cap="none" normalizeH="0" baseline="0" dirty="0" err="1">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BANK_Mail</a:t>
                      </a: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&gt;</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■ファイルサイズ：テキスト</a:t>
                      </a: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60KB</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以内、画像</a:t>
                      </a: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600KB</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■ページサイズ：横幅</a:t>
                      </a: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600px</a:t>
                      </a:r>
                    </a:p>
                  </a:txBody>
                  <a:tcPr marT="89999"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2"/>
                  </a:ext>
                </a:extLst>
              </a:tr>
              <a:tr h="4713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枠数</a:t>
                      </a:r>
                    </a:p>
                  </a:txBody>
                  <a:tcPr marT="107997" marB="4570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540000" marR="0" lvl="0" indent="-612000" algn="l" defTabSz="914400" rtl="0" eaLnBrk="1" fontAlgn="base" latinLnBrk="0" hangingPunct="1">
                        <a:lnSpc>
                          <a:spcPct val="100000"/>
                        </a:lnSpc>
                        <a:spcBef>
                          <a:spcPct val="20000"/>
                        </a:spcBef>
                        <a:spcAft>
                          <a:spcPct val="0"/>
                        </a:spcAft>
                        <a:buClrTx/>
                        <a:buSzTx/>
                        <a:buFontTx/>
                        <a:buNone/>
                        <a:tabLst/>
                        <a:defRPr/>
                      </a:pP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1</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社独占</a:t>
                      </a:r>
                      <a:endPar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T="89999"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40000" marR="0" lvl="0" indent="-612000" algn="ctr" defTabSz="914400" rtl="0" eaLnBrk="1" fontAlgn="base" latinLnBrk="0" hangingPunct="1">
                        <a:lnSpc>
                          <a:spcPct val="100000"/>
                        </a:lnSpc>
                        <a:spcBef>
                          <a:spcPct val="20000"/>
                        </a:spcBef>
                        <a:spcAft>
                          <a:spcPct val="0"/>
                        </a:spcAft>
                        <a:buClrTx/>
                        <a:buSzTx/>
                        <a:buFontTx/>
                        <a:buNone/>
                        <a:tabLst/>
                        <a:defRPr/>
                      </a:pP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保証形態</a:t>
                      </a:r>
                      <a:endPar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T="89999"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540000" marR="0" lvl="0" indent="-612000" algn="l" defTabSz="914400" rtl="0" eaLnBrk="1" fontAlgn="base" latinLnBrk="0" hangingPunct="1">
                        <a:lnSpc>
                          <a:spcPct val="100000"/>
                        </a:lnSpc>
                        <a:spcBef>
                          <a:spcPct val="20000"/>
                        </a:spcBef>
                        <a:spcAft>
                          <a:spcPct val="0"/>
                        </a:spcAft>
                        <a:buClrTx/>
                        <a:buSzTx/>
                        <a:buFontTx/>
                        <a:buNone/>
                        <a:tabLst/>
                        <a:defRPr/>
                      </a:pP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配信数</a:t>
                      </a:r>
                      <a:endPar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T="89999" marB="45707"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573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ファイル形式</a:t>
                      </a:r>
                    </a:p>
                  </a:txBody>
                  <a:tcPr marT="107997" marB="4570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540000" marR="0" lvl="0" indent="-612000" algn="l" defTabSz="914400" rtl="0" eaLnBrk="1" fontAlgn="base" latinLnBrk="0" hangingPunct="1">
                        <a:lnSpc>
                          <a:spcPct val="100000"/>
                        </a:lnSpc>
                        <a:spcBef>
                          <a:spcPct val="20000"/>
                        </a:spcBef>
                        <a:spcAft>
                          <a:spcPct val="0"/>
                        </a:spcAft>
                        <a:buClrTx/>
                        <a:buSzTx/>
                        <a:buFontTx/>
                        <a:buNone/>
                        <a:tabLst/>
                        <a:defRPr/>
                      </a:pP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HTML</a:t>
                      </a:r>
                    </a:p>
                  </a:txBody>
                  <a:tcPr marT="89999"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40000" marR="0" lvl="0" indent="-612000" algn="ctr" defTabSz="914400" rtl="0" eaLnBrk="1" fontAlgn="base" latinLnBrk="0" hangingPunct="1">
                        <a:lnSpc>
                          <a:spcPct val="100000"/>
                        </a:lnSpc>
                        <a:spcBef>
                          <a:spcPct val="20000"/>
                        </a:spcBef>
                        <a:spcAft>
                          <a:spcPct val="0"/>
                        </a:spcAft>
                        <a:buClrTx/>
                        <a:buSzTx/>
                        <a:buFontTx/>
                        <a:buNone/>
                        <a:tabLst/>
                        <a:defRPr/>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配信可能日</a:t>
                      </a:r>
                      <a:endPar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T="89999"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a:txBody>
                    <a:bodyPr/>
                    <a:lstStyle/>
                    <a:p>
                      <a:pPr marL="540000" marR="0" lvl="0" indent="-612000" algn="l" defTabSz="914400" rtl="0" eaLnBrk="1" fontAlgn="base" latinLnBrk="0" hangingPunct="1">
                        <a:lnSpc>
                          <a:spcPct val="100000"/>
                        </a:lnSpc>
                        <a:spcBef>
                          <a:spcPct val="20000"/>
                        </a:spcBef>
                        <a:spcAft>
                          <a:spcPct val="0"/>
                        </a:spcAft>
                        <a:buClrTx/>
                        <a:buSzTx/>
                        <a:buFontTx/>
                        <a:buNone/>
                        <a:tabLst/>
                        <a:defRPr/>
                      </a:pP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曜日制限なし</a:t>
                      </a:r>
                      <a:endPar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T="89999" marB="45707"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70716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備考</a:t>
                      </a:r>
                    </a:p>
                  </a:txBody>
                  <a:tcPr marT="45707" marB="4570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lumMod val="40000"/>
                        <a:lumOff val="60000"/>
                      </a:schemeClr>
                    </a:solidFill>
                  </a:tcPr>
                </a:tc>
                <a:tc grid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・入稿締切：</a:t>
                      </a:r>
                      <a:r>
                        <a:rPr kumimoji="1" lang="en-US" altLang="ja-JP"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5</a:t>
                      </a:r>
                      <a:r>
                        <a:rPr kumimoji="1" lang="ja-JP" altLang="en-US"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営業日前</a:t>
                      </a:r>
                      <a:endParaRPr kumimoji="1" lang="en-US" altLang="ja-JP"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・入稿規定については</a:t>
                      </a:r>
                      <a:r>
                        <a:rPr kumimoji="1" lang="en-US" altLang="ja-JP"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p.11</a:t>
                      </a:r>
                      <a:r>
                        <a:rPr kumimoji="1" lang="ja-JP" altLang="en-US" sz="900" b="0" i="0" u="none" strike="noStrike" cap="none" normalizeH="0" baseline="0" dirty="0" err="1">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にて</a:t>
                      </a:r>
                      <a:r>
                        <a:rPr kumimoji="1" lang="ja-JP" altLang="en-US"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ご確認ください</a:t>
                      </a: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T="89999" marB="4570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bl>
          </a:graphicData>
        </a:graphic>
      </p:graphicFrame>
      <p:sp>
        <p:nvSpPr>
          <p:cNvPr id="9" name="Text Box 4"/>
          <p:cNvSpPr txBox="1">
            <a:spLocks noChangeArrowheads="1"/>
          </p:cNvSpPr>
          <p:nvPr/>
        </p:nvSpPr>
        <p:spPr bwMode="auto">
          <a:xfrm>
            <a:off x="1135410" y="846460"/>
            <a:ext cx="772001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ja-JP" altLang="en-US" sz="1200" dirty="0">
                <a:latin typeface="メイリオ" panose="020B0604030504040204" pitchFamily="50" charset="-128"/>
                <a:ea typeface="メイリオ" panose="020B0604030504040204" pitchFamily="50" charset="-128"/>
              </a:rPr>
              <a:t>貴社の商品・サービスやキャンペーン情報を、</a:t>
            </a:r>
            <a:r>
              <a:rPr lang="en-US" altLang="ja-JP" sz="1200" dirty="0">
                <a:solidFill>
                  <a:srgbClr val="FF0000"/>
                </a:solidFill>
                <a:latin typeface="メイリオ" panose="020B0604030504040204" pitchFamily="50" charset="-128"/>
                <a:ea typeface="メイリオ" panose="020B0604030504040204" pitchFamily="50" charset="-128"/>
              </a:rPr>
              <a:t>71,000</a:t>
            </a:r>
            <a:r>
              <a:rPr lang="ja-JP" altLang="en-US" sz="1200" dirty="0">
                <a:solidFill>
                  <a:srgbClr val="FF0000"/>
                </a:solidFill>
                <a:latin typeface="メイリオ" panose="020B0604030504040204" pitchFamily="50" charset="-128"/>
                <a:ea typeface="メイリオ" panose="020B0604030504040204" pitchFamily="50" charset="-128"/>
              </a:rPr>
              <a:t>人に、</a:t>
            </a:r>
            <a:r>
              <a:rPr lang="en-US" altLang="ja-JP" sz="1200" dirty="0">
                <a:solidFill>
                  <a:srgbClr val="FF0000"/>
                </a:solidFill>
                <a:latin typeface="メイリオ" panose="020B0604030504040204" pitchFamily="50" charset="-128"/>
                <a:ea typeface="メイリオ" panose="020B0604030504040204" pitchFamily="50" charset="-128"/>
              </a:rPr>
              <a:t>1</a:t>
            </a:r>
            <a:r>
              <a:rPr lang="ja-JP" altLang="en-US" sz="1200" dirty="0">
                <a:solidFill>
                  <a:srgbClr val="FF0000"/>
                </a:solidFill>
                <a:latin typeface="メイリオ" panose="020B0604030504040204" pitchFamily="50" charset="-128"/>
                <a:ea typeface="メイリオ" panose="020B0604030504040204" pitchFamily="50" charset="-128"/>
              </a:rPr>
              <a:t>通当たり約￥</a:t>
            </a:r>
            <a:r>
              <a:rPr lang="en-US" altLang="ja-JP" sz="1200" dirty="0">
                <a:solidFill>
                  <a:srgbClr val="FF0000"/>
                </a:solidFill>
                <a:latin typeface="メイリオ" panose="020B0604030504040204" pitchFamily="50" charset="-128"/>
                <a:ea typeface="メイリオ" panose="020B0604030504040204" pitchFamily="50" charset="-128"/>
              </a:rPr>
              <a:t>4.23</a:t>
            </a:r>
            <a:r>
              <a:rPr lang="ja-JP" altLang="en-US" sz="1200" dirty="0">
                <a:solidFill>
                  <a:srgbClr val="FF0000"/>
                </a:solidFill>
                <a:latin typeface="メイリオ" panose="020B0604030504040204" pitchFamily="50" charset="-128"/>
                <a:ea typeface="メイリオ" panose="020B0604030504040204" pitchFamily="50" charset="-128"/>
              </a:rPr>
              <a:t>で告知</a:t>
            </a:r>
            <a:r>
              <a:rPr lang="ja-JP" altLang="en-US" sz="1200" dirty="0">
                <a:latin typeface="メイリオ" panose="020B0604030504040204" pitchFamily="50" charset="-128"/>
                <a:ea typeface="メイリオ" panose="020B0604030504040204" pitchFamily="50" charset="-128"/>
              </a:rPr>
              <a:t>できます。</a:t>
            </a:r>
            <a:endParaRPr lang="en-US" altLang="ja-JP" sz="1200" dirty="0">
              <a:latin typeface="メイリオ" panose="020B0604030504040204" pitchFamily="50" charset="-128"/>
              <a:ea typeface="メイリオ" panose="020B0604030504040204" pitchFamily="50" charset="-128"/>
            </a:endParaRPr>
          </a:p>
          <a:p>
            <a:pPr eaLnBrk="1" hangingPunct="1">
              <a:spcBef>
                <a:spcPct val="50000"/>
              </a:spcBef>
              <a:buFontTx/>
              <a:buNone/>
            </a:pPr>
            <a:r>
              <a:rPr lang="ja-JP" altLang="en-US" sz="1200" dirty="0">
                <a:latin typeface="メイリオ" panose="020B0604030504040204" pitchFamily="50" charset="-128"/>
                <a:ea typeface="メイリオ" panose="020B0604030504040204" pitchFamily="50" charset="-128"/>
              </a:rPr>
              <a:t>しかも、メールは貴社情報のみの独占メールです。</a:t>
            </a:r>
          </a:p>
        </p:txBody>
      </p:sp>
      <p:sp>
        <p:nvSpPr>
          <p:cNvPr id="10" name="Text Box 12"/>
          <p:cNvSpPr txBox="1">
            <a:spLocks noChangeArrowheads="1"/>
          </p:cNvSpPr>
          <p:nvPr/>
        </p:nvSpPr>
        <p:spPr bwMode="auto">
          <a:xfrm>
            <a:off x="1140070" y="5657802"/>
            <a:ext cx="1439862" cy="339725"/>
          </a:xfrm>
          <a:prstGeom prst="rect">
            <a:avLst/>
          </a:prstGeom>
          <a:solidFill>
            <a:schemeClr val="bg1"/>
          </a:solidFill>
          <a:ln w="31750">
            <a:solidFill>
              <a:srgbClr val="FF0000"/>
            </a:solidFill>
            <a:miter lim="800000"/>
            <a:headEnd/>
            <a:tailEnd/>
          </a:ln>
        </p:spPr>
        <p:txBody>
          <a:bodyPr tIns="10800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10000"/>
              </a:spcBef>
              <a:buFontTx/>
              <a:buNone/>
            </a:pPr>
            <a:r>
              <a:rPr lang="ja-JP" altLang="en-US" sz="1200" b="1">
                <a:latin typeface="メイリオ" panose="020B0604030504040204" pitchFamily="50" charset="-128"/>
                <a:ea typeface="メイリオ" panose="020B0604030504040204" pitchFamily="50" charset="-128"/>
              </a:rPr>
              <a:t>フッタ（固定）</a:t>
            </a:r>
          </a:p>
        </p:txBody>
      </p:sp>
      <p:sp>
        <p:nvSpPr>
          <p:cNvPr id="11" name="Line 10"/>
          <p:cNvSpPr>
            <a:spLocks noChangeShapeType="1"/>
          </p:cNvSpPr>
          <p:nvPr/>
        </p:nvSpPr>
        <p:spPr bwMode="auto">
          <a:xfrm flipV="1">
            <a:off x="2916238" y="1941513"/>
            <a:ext cx="250825" cy="0"/>
          </a:xfrm>
          <a:prstGeom prst="line">
            <a:avLst/>
          </a:prstGeom>
          <a:noFill/>
          <a:ln w="28575">
            <a:solidFill>
              <a:srgbClr val="9999FF"/>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2" name="Text Box 11"/>
          <p:cNvSpPr txBox="1">
            <a:spLocks noChangeArrowheads="1"/>
          </p:cNvSpPr>
          <p:nvPr/>
        </p:nvSpPr>
        <p:spPr bwMode="auto">
          <a:xfrm>
            <a:off x="1135410" y="1911262"/>
            <a:ext cx="1338262" cy="339725"/>
          </a:xfrm>
          <a:prstGeom prst="rect">
            <a:avLst/>
          </a:prstGeom>
          <a:noFill/>
          <a:ln w="317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tIns="108000"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buFontTx/>
              <a:buNone/>
            </a:pPr>
            <a:r>
              <a:rPr lang="ja-JP" altLang="en-US" sz="1200" b="1" dirty="0">
                <a:latin typeface="メイリオ" panose="020B0604030504040204" pitchFamily="50" charset="-128"/>
                <a:ea typeface="メイリオ" panose="020B0604030504040204" pitchFamily="50" charset="-128"/>
              </a:rPr>
              <a:t>ヘッダ（固定）</a:t>
            </a:r>
          </a:p>
        </p:txBody>
      </p:sp>
      <p:sp>
        <p:nvSpPr>
          <p:cNvPr id="13" name="Rectangle 9"/>
          <p:cNvSpPr>
            <a:spLocks noChangeArrowheads="1"/>
          </p:cNvSpPr>
          <p:nvPr/>
        </p:nvSpPr>
        <p:spPr bwMode="auto">
          <a:xfrm>
            <a:off x="596073" y="2369276"/>
            <a:ext cx="2484784" cy="3170237"/>
          </a:xfrm>
          <a:prstGeom prst="rect">
            <a:avLst/>
          </a:prstGeom>
          <a:solidFill>
            <a:schemeClr val="accent5">
              <a:lumMod val="75000"/>
              <a:alpha val="80000"/>
            </a:schemeClr>
          </a:solidFill>
          <a:ln w="31750">
            <a:solidFill>
              <a:srgbClr val="FF0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defRPr/>
            </a:pP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広告メッセージ</a:t>
            </a:r>
          </a:p>
          <a:p>
            <a:pPr algn="ctr" eaLnBrk="1" hangingPunct="1">
              <a:spcBef>
                <a:spcPct val="0"/>
              </a:spcBef>
              <a:buFontTx/>
              <a:buNone/>
              <a:defRPr/>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HTML</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a:t>
            </a:r>
          </a:p>
          <a:p>
            <a:pPr algn="ctr" eaLnBrk="1" hangingPunct="1">
              <a:spcBef>
                <a:spcPct val="0"/>
              </a:spcBef>
              <a:buFontTx/>
              <a:buNone/>
              <a:defRPr/>
            </a:pPr>
            <a:r>
              <a:rPr lang="en-US" altLang="ja-JP" sz="2000" b="1"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2000" b="1" dirty="0">
                <a:latin typeface="メイリオ" panose="020B0604030504040204" pitchFamily="50" charset="-128"/>
                <a:ea typeface="メイリオ" panose="020B0604030504040204" pitchFamily="50" charset="-128"/>
                <a:cs typeface="メイリオ" panose="020B0604030504040204" pitchFamily="50" charset="-128"/>
              </a:rPr>
              <a:t>社限定</a:t>
            </a:r>
          </a:p>
        </p:txBody>
      </p:sp>
      <p:pic>
        <p:nvPicPr>
          <p:cNvPr id="14" name="図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96213" y="280988"/>
            <a:ext cx="11684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タイトル 1"/>
          <p:cNvSpPr>
            <a:spLocks noGrp="1"/>
          </p:cNvSpPr>
          <p:nvPr>
            <p:ph type="title"/>
          </p:nvPr>
        </p:nvSpPr>
        <p:spPr>
          <a:xfrm>
            <a:off x="1979613" y="280988"/>
            <a:ext cx="5545137" cy="484187"/>
          </a:xfrm>
        </p:spPr>
        <p:txBody>
          <a:bodyPr>
            <a:normAutofit fontScale="90000"/>
          </a:bodyPr>
          <a:lstStyle/>
          <a:p>
            <a:pPr algn="l"/>
            <a:r>
              <a:rPr lang="ja-JP" altLang="en-US" sz="2000" b="1" dirty="0">
                <a:latin typeface="メイリオ" panose="020B0604030504040204" pitchFamily="50" charset="-128"/>
                <a:ea typeface="メイリオ" panose="020B0604030504040204" pitchFamily="50" charset="-128"/>
              </a:rPr>
              <a:t>貴社独占メール・</a:t>
            </a:r>
            <a:r>
              <a:rPr lang="en-US" altLang="ja-JP" sz="2000" b="1" dirty="0">
                <a:latin typeface="メイリオ" panose="020B0604030504040204" pitchFamily="50" charset="-128"/>
                <a:ea typeface="メイリオ" panose="020B0604030504040204" pitchFamily="50" charset="-128"/>
              </a:rPr>
              <a:t>HTML</a:t>
            </a:r>
            <a:r>
              <a:rPr lang="ja-JP" altLang="en-US" sz="2000" b="1" dirty="0">
                <a:latin typeface="メイリオ" panose="020B0604030504040204" pitchFamily="50" charset="-128"/>
                <a:ea typeface="メイリオ" panose="020B0604030504040204" pitchFamily="50" charset="-128"/>
              </a:rPr>
              <a:t>（全件</a:t>
            </a:r>
            <a:r>
              <a:rPr lang="en-US" altLang="ja-JP" sz="2000" b="1" dirty="0">
                <a:latin typeface="メイリオ" panose="020B0604030504040204" pitchFamily="50" charset="-128"/>
                <a:ea typeface="メイリオ" panose="020B0604030504040204" pitchFamily="50" charset="-128"/>
              </a:rPr>
              <a:t>/</a:t>
            </a:r>
            <a:r>
              <a:rPr lang="ja-JP" altLang="en-US" sz="2000" b="1" dirty="0">
                <a:latin typeface="メイリオ" panose="020B0604030504040204" pitchFamily="50" charset="-128"/>
                <a:ea typeface="メイリオ" panose="020B0604030504040204" pitchFamily="50" charset="-128"/>
              </a:rPr>
              <a:t>ターゲティング）</a:t>
            </a:r>
          </a:p>
        </p:txBody>
      </p:sp>
      <p:cxnSp>
        <p:nvCxnSpPr>
          <p:cNvPr id="16" name="直線コネクタ 15"/>
          <p:cNvCxnSpPr/>
          <p:nvPr/>
        </p:nvCxnSpPr>
        <p:spPr>
          <a:xfrm>
            <a:off x="962025" y="765175"/>
            <a:ext cx="8002588" cy="0"/>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sp>
        <p:nvSpPr>
          <p:cNvPr id="17" name="Text Box 2874"/>
          <p:cNvSpPr txBox="1">
            <a:spLocks noChangeArrowheads="1"/>
          </p:cNvSpPr>
          <p:nvPr/>
        </p:nvSpPr>
        <p:spPr bwMode="auto">
          <a:xfrm>
            <a:off x="8442325" y="6572250"/>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7</a:t>
            </a:r>
            <a:r>
              <a:rPr lang="ja-JP" altLang="en-US" sz="800" dirty="0">
                <a:solidFill>
                  <a:schemeClr val="bg1">
                    <a:lumMod val="50000"/>
                  </a:schemeClr>
                </a:solidFill>
              </a:rPr>
              <a:t> －</a:t>
            </a:r>
          </a:p>
        </p:txBody>
      </p:sp>
      <p:sp>
        <p:nvSpPr>
          <p:cNvPr id="18" name="Rectangle 34"/>
          <p:cNvSpPr>
            <a:spLocks noChangeArrowheads="1"/>
          </p:cNvSpPr>
          <p:nvPr/>
        </p:nvSpPr>
        <p:spPr bwMode="auto">
          <a:xfrm>
            <a:off x="974725" y="239713"/>
            <a:ext cx="914400" cy="228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200" b="1">
                <a:solidFill>
                  <a:schemeClr val="bg1"/>
                </a:solidFill>
                <a:latin typeface="Century Gothic" panose="020B0502020202020204" pitchFamily="34" charset="0"/>
                <a:ea typeface="HGP創英角ｺﾞｼｯｸUB" panose="020B0900000000000000" pitchFamily="50" charset="-128"/>
              </a:rPr>
              <a:t>MAIL</a:t>
            </a:r>
          </a:p>
        </p:txBody>
      </p:sp>
      <p:grpSp>
        <p:nvGrpSpPr>
          <p:cNvPr id="19" name="グループ化 18"/>
          <p:cNvGrpSpPr/>
          <p:nvPr/>
        </p:nvGrpSpPr>
        <p:grpSpPr>
          <a:xfrm>
            <a:off x="0" y="0"/>
            <a:ext cx="323528" cy="6858000"/>
            <a:chOff x="0" y="0"/>
            <a:chExt cx="323528" cy="6858000"/>
          </a:xfrm>
        </p:grpSpPr>
        <p:sp>
          <p:nvSpPr>
            <p:cNvPr id="20" name="正方形/長方形 19"/>
            <p:cNvSpPr/>
            <p:nvPr/>
          </p:nvSpPr>
          <p:spPr>
            <a:xfrm>
              <a:off x="251520" y="0"/>
              <a:ext cx="72008"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21" name="正方形/長方形 20"/>
            <p:cNvSpPr/>
            <p:nvPr/>
          </p:nvSpPr>
          <p:spPr>
            <a:xfrm>
              <a:off x="0" y="0"/>
              <a:ext cx="251520" cy="6858000"/>
            </a:xfrm>
            <a:prstGeom prst="rect">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
        <p:nvSpPr>
          <p:cNvPr id="22" name="テキスト ボックス 21"/>
          <p:cNvSpPr txBox="1"/>
          <p:nvPr/>
        </p:nvSpPr>
        <p:spPr>
          <a:xfrm>
            <a:off x="7411011" y="4221088"/>
            <a:ext cx="1472069" cy="369332"/>
          </a:xfrm>
          <a:prstGeom prst="rect">
            <a:avLst/>
          </a:prstGeom>
          <a:noFill/>
        </p:spPr>
        <p:txBody>
          <a:bodyPr wrap="square" rtlCol="0">
            <a:spAutoFit/>
          </a:bodyPr>
          <a:lstStyle/>
          <a:p>
            <a:r>
              <a:rPr kumimoji="1" lang="ja-JP" altLang="en-US" sz="900" b="1" dirty="0">
                <a:solidFill>
                  <a:srgbClr val="FF0000"/>
                </a:solidFill>
                <a:latin typeface="メイリオ" panose="020B0604030504040204" pitchFamily="50" charset="-128"/>
                <a:ea typeface="メイリオ" panose="020B0604030504040204" pitchFamily="50" charset="-128"/>
              </a:rPr>
              <a:t>テキストパートの原稿指定が可能になりました！</a:t>
            </a:r>
          </a:p>
        </p:txBody>
      </p:sp>
    </p:spTree>
    <p:extLst>
      <p:ext uri="{BB962C8B-B14F-4D97-AF65-F5344CB8AC3E}">
        <p14:creationId xmlns:p14="http://schemas.microsoft.com/office/powerpoint/2010/main" val="712126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図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5538" y="1341438"/>
            <a:ext cx="3440112" cy="4391025"/>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460" name="Rectangle 5"/>
          <p:cNvSpPr>
            <a:spLocks noChangeArrowheads="1"/>
          </p:cNvSpPr>
          <p:nvPr/>
        </p:nvSpPr>
        <p:spPr bwMode="auto">
          <a:xfrm>
            <a:off x="1162050" y="1446213"/>
            <a:ext cx="3336925" cy="576262"/>
          </a:xfrm>
          <a:prstGeom prst="rect">
            <a:avLst/>
          </a:prstGeom>
          <a:solidFill>
            <a:schemeClr val="accent5">
              <a:lumMod val="90000"/>
              <a:alpha val="90000"/>
            </a:schemeClr>
          </a:solidFill>
          <a:ln w="31750">
            <a:solidFill>
              <a:srgbClr val="FF0000"/>
            </a:solidFill>
            <a:miter lim="800000"/>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defRPr/>
            </a:pP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ヘッダ広告①</a:t>
            </a:r>
          </a:p>
          <a:p>
            <a:pPr algn="ctr" eaLnBrk="1" hangingPunct="1">
              <a:spcBef>
                <a:spcPct val="0"/>
              </a:spcBef>
              <a:buFontTx/>
              <a:buNone/>
              <a:defRPr/>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全角</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36</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文字</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行</a:t>
            </a:r>
          </a:p>
        </p:txBody>
      </p:sp>
      <p:sp>
        <p:nvSpPr>
          <p:cNvPr id="19461" name="Rectangle 6"/>
          <p:cNvSpPr>
            <a:spLocks noChangeArrowheads="1"/>
          </p:cNvSpPr>
          <p:nvPr/>
        </p:nvSpPr>
        <p:spPr bwMode="auto">
          <a:xfrm>
            <a:off x="1179513" y="4640263"/>
            <a:ext cx="3322637" cy="1020762"/>
          </a:xfrm>
          <a:prstGeom prst="rect">
            <a:avLst/>
          </a:prstGeom>
          <a:solidFill>
            <a:schemeClr val="accent5">
              <a:lumMod val="90000"/>
              <a:alpha val="90000"/>
            </a:schemeClr>
          </a:solidFill>
          <a:ln w="31750">
            <a:solidFill>
              <a:srgbClr val="FF0000"/>
            </a:solidFill>
            <a:miter lim="800000"/>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defRPr/>
            </a:pP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ミドル広告①</a:t>
            </a:r>
          </a:p>
          <a:p>
            <a:pPr algn="ctr" eaLnBrk="1" hangingPunct="1">
              <a:spcBef>
                <a:spcPct val="0"/>
              </a:spcBef>
              <a:buFontTx/>
              <a:buNone/>
              <a:defRPr/>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全角</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36</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文字</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行まで</a:t>
            </a:r>
          </a:p>
          <a:p>
            <a:pPr algn="ctr" eaLnBrk="1" hangingPunct="1">
              <a:spcBef>
                <a:spcPct val="0"/>
              </a:spcBef>
              <a:buFontTx/>
              <a:buNone/>
              <a:defRPr/>
            </a:pP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２枠</a:t>
            </a:r>
          </a:p>
        </p:txBody>
      </p:sp>
      <p:sp>
        <p:nvSpPr>
          <p:cNvPr id="19462" name="Rectangle 7"/>
          <p:cNvSpPr>
            <a:spLocks noChangeArrowheads="1"/>
          </p:cNvSpPr>
          <p:nvPr/>
        </p:nvSpPr>
        <p:spPr bwMode="auto">
          <a:xfrm>
            <a:off x="1179513" y="2155825"/>
            <a:ext cx="3319462" cy="576263"/>
          </a:xfrm>
          <a:prstGeom prst="rect">
            <a:avLst/>
          </a:prstGeom>
          <a:solidFill>
            <a:schemeClr val="accent5">
              <a:lumMod val="90000"/>
              <a:alpha val="90000"/>
            </a:schemeClr>
          </a:solidFill>
          <a:ln w="31750">
            <a:solidFill>
              <a:srgbClr val="FF0000"/>
            </a:solidFill>
            <a:miter lim="800000"/>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defRPr/>
            </a:pP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ヘッダ広告②</a:t>
            </a:r>
          </a:p>
          <a:p>
            <a:pPr algn="ctr" eaLnBrk="1" hangingPunct="1">
              <a:spcBef>
                <a:spcPct val="0"/>
              </a:spcBef>
              <a:buFontTx/>
              <a:buNone/>
              <a:defRPr/>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全角</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36</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文字</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行</a:t>
            </a:r>
          </a:p>
        </p:txBody>
      </p:sp>
      <p:graphicFrame>
        <p:nvGraphicFramePr>
          <p:cNvPr id="19493" name="Group 37"/>
          <p:cNvGraphicFramePr>
            <a:graphicFrameLocks noGrp="1"/>
          </p:cNvGraphicFramePr>
          <p:nvPr>
            <p:extLst>
              <p:ext uri="{D42A27DB-BD31-4B8C-83A1-F6EECF244321}">
                <p14:modId xmlns:p14="http://schemas.microsoft.com/office/powerpoint/2010/main" val="914459063"/>
              </p:ext>
            </p:extLst>
          </p:nvPr>
        </p:nvGraphicFramePr>
        <p:xfrm>
          <a:off x="4640262" y="1951590"/>
          <a:ext cx="4319588" cy="4134573"/>
        </p:xfrm>
        <a:graphic>
          <a:graphicData uri="http://schemas.openxmlformats.org/drawingml/2006/table">
            <a:tbl>
              <a:tblPr/>
              <a:tblGrid>
                <a:gridCol w="1073150">
                  <a:extLst>
                    <a:ext uri="{9D8B030D-6E8A-4147-A177-3AD203B41FA5}">
                      <a16:colId xmlns:a16="http://schemas.microsoft.com/office/drawing/2014/main" val="20000"/>
                    </a:ext>
                  </a:extLst>
                </a:gridCol>
                <a:gridCol w="3246438">
                  <a:extLst>
                    <a:ext uri="{9D8B030D-6E8A-4147-A177-3AD203B41FA5}">
                      <a16:colId xmlns:a16="http://schemas.microsoft.com/office/drawing/2014/main" val="20001"/>
                    </a:ext>
                  </a:extLst>
                </a:gridCol>
              </a:tblGrid>
              <a:tr h="57777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配信数</a:t>
                      </a:r>
                      <a:endPar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（会員数）</a:t>
                      </a:r>
                    </a:p>
                  </a:txBody>
                  <a:tcPr marT="89949" marB="4570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8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71,000</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2026</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年</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9</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月現在）</a:t>
                      </a:r>
                      <a:endParaRPr kumimoji="1" lang="ja-JP" altLang="en-US" sz="14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txBody>
                  <a:tcPr marT="89949" marB="457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344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料金</a:t>
                      </a:r>
                    </a:p>
                  </a:txBody>
                  <a:tcPr marT="45703" marB="4570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ヘッダ： </a:t>
                      </a:r>
                      <a:r>
                        <a:rPr kumimoji="1" lang="en-US" altLang="ja-JP" sz="14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130,000</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\1.83</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税別</a:t>
                      </a:r>
                      <a:endPar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■ミドル： </a:t>
                      </a:r>
                      <a:r>
                        <a:rPr kumimoji="1" lang="en-US" altLang="ja-JP" sz="14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80,000</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\1.13</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税別</a:t>
                      </a:r>
                    </a:p>
                  </a:txBody>
                  <a:tcPr marT="89949" marB="457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92254">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仕様</a:t>
                      </a:r>
                    </a:p>
                  </a:txBody>
                  <a:tcPr marT="45703" marB="4570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ヘッダ：全角</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36</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文字</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×5</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行</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■ミドル：全角</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36</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文字</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×10</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行まで</a:t>
                      </a:r>
                      <a:endPar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■ファイル形式：テキスト</a:t>
                      </a:r>
                      <a:endPar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txBody>
                  <a:tcPr marT="89949" marB="457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52767">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枠数</a:t>
                      </a:r>
                    </a:p>
                  </a:txBody>
                  <a:tcPr marT="45703" marB="4570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ヘッダ：</a:t>
                      </a:r>
                      <a:r>
                        <a:rPr kumimoji="1" lang="en-US" altLang="ja-JP"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2</a:t>
                      </a: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枠</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■ミドル：</a:t>
                      </a:r>
                      <a:r>
                        <a:rPr kumimoji="1" lang="en-US" altLang="ja-JP"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2</a:t>
                      </a: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枠</a:t>
                      </a:r>
                    </a:p>
                  </a:txBody>
                  <a:tcPr marT="89949" marB="457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30054">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配信可能日</a:t>
                      </a:r>
                    </a:p>
                  </a:txBody>
                  <a:tcPr marT="45703" marB="4570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 </a:t>
                      </a: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毎月</a:t>
                      </a:r>
                      <a:r>
                        <a:rPr kumimoji="1" lang="en-US" altLang="ja-JP"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a:t>
                      </a: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回  弊社指定日</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9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送信日はお問い合わせください</a:t>
                      </a:r>
                    </a:p>
                  </a:txBody>
                  <a:tcPr marT="89949" marB="457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9827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備考</a:t>
                      </a:r>
                    </a:p>
                  </a:txBody>
                  <a:tcPr marT="45703" marB="4570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・クリックレポートは</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URL2</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件まで無料</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・入稿締切：</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3</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営業日前</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・１通のメールに他社の広告が入る場合がございます</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・入稿規定について</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は</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p.11</a:t>
                      </a:r>
                      <a:r>
                        <a:rPr kumimoji="1" lang="ja-JP" altLang="en-US" sz="1000" b="0" i="0" u="none" strike="noStrike" cap="none" normalizeH="0" baseline="0" dirty="0" err="1">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にて</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ご確認ください。</a:t>
                      </a:r>
                    </a:p>
                  </a:txBody>
                  <a:tcPr marT="89949" marB="4570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9485" name="AutoShape 34"/>
          <p:cNvSpPr>
            <a:spLocks noChangeArrowheads="1"/>
          </p:cNvSpPr>
          <p:nvPr/>
        </p:nvSpPr>
        <p:spPr bwMode="auto">
          <a:xfrm>
            <a:off x="4591050" y="1341438"/>
            <a:ext cx="4368800" cy="504825"/>
          </a:xfrm>
          <a:prstGeom prst="roundRect">
            <a:avLst>
              <a:gd name="adj" fmla="val 16667"/>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配信数   </a:t>
            </a:r>
            <a:r>
              <a:rPr lang="en-US" altLang="ja-JP" sz="1600" b="1" dirty="0">
                <a:latin typeface="メイリオ" panose="020B0604030504040204" pitchFamily="50" charset="-128"/>
                <a:ea typeface="メイリオ" panose="020B0604030504040204" pitchFamily="50" charset="-128"/>
              </a:rPr>
              <a:t>71,000</a:t>
            </a:r>
            <a:r>
              <a:rPr lang="en-US" altLang="ja-JP" sz="1600" dirty="0">
                <a:latin typeface="メイリオ" panose="020B0604030504040204" pitchFamily="50" charset="-128"/>
                <a:ea typeface="メイリオ" panose="020B0604030504040204" pitchFamily="50" charset="-128"/>
              </a:rPr>
              <a:t> </a:t>
            </a:r>
            <a:r>
              <a:rPr lang="ja-JP" altLang="en-US" sz="1600" dirty="0">
                <a:latin typeface="メイリオ" panose="020B0604030504040204" pitchFamily="50" charset="-128"/>
                <a:ea typeface="メイリオ" panose="020B0604030504040204" pitchFamily="50" charset="-128"/>
              </a:rPr>
              <a:t>通・</a:t>
            </a:r>
            <a:r>
              <a:rPr lang="en-US" altLang="ja-JP" sz="1600" b="1" dirty="0">
                <a:latin typeface="メイリオ" panose="020B0604030504040204" pitchFamily="50" charset="-128"/>
                <a:ea typeface="メイリオ" panose="020B0604030504040204" pitchFamily="50" charset="-128"/>
              </a:rPr>
              <a:t>1</a:t>
            </a:r>
            <a:r>
              <a:rPr lang="ja-JP" altLang="en-US" sz="1600" dirty="0">
                <a:latin typeface="メイリオ" panose="020B0604030504040204" pitchFamily="50" charset="-128"/>
                <a:ea typeface="メイリオ" panose="020B0604030504040204" pitchFamily="50" charset="-128"/>
              </a:rPr>
              <a:t>通あたり</a:t>
            </a:r>
            <a:r>
              <a:rPr lang="en-US" altLang="ja-JP" sz="1600" b="1" dirty="0">
                <a:latin typeface="メイリオ" panose="020B0604030504040204" pitchFamily="50" charset="-128"/>
                <a:ea typeface="メイリオ" panose="020B0604030504040204" pitchFamily="50" charset="-128"/>
              </a:rPr>
              <a:t>\1.13~</a:t>
            </a:r>
            <a:r>
              <a:rPr lang="ja-JP" altLang="en-US" sz="1600" dirty="0">
                <a:latin typeface="メイリオ" panose="020B0604030504040204" pitchFamily="50" charset="-128"/>
                <a:ea typeface="メイリオ" panose="020B0604030504040204" pitchFamily="50" charset="-128"/>
              </a:rPr>
              <a:t>！</a:t>
            </a:r>
          </a:p>
        </p:txBody>
      </p:sp>
      <p:sp>
        <p:nvSpPr>
          <p:cNvPr id="19486" name="Text Box 36"/>
          <p:cNvSpPr txBox="1">
            <a:spLocks noChangeArrowheads="1"/>
          </p:cNvSpPr>
          <p:nvPr/>
        </p:nvSpPr>
        <p:spPr bwMode="auto">
          <a:xfrm>
            <a:off x="1042988" y="889000"/>
            <a:ext cx="78501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Tx/>
              <a:buNone/>
            </a:pPr>
            <a:r>
              <a:rPr lang="en-US" altLang="ja-JP" sz="1200" dirty="0">
                <a:latin typeface="メイリオ" panose="020B0604030504040204" pitchFamily="50" charset="-128"/>
                <a:ea typeface="メイリオ" panose="020B0604030504040204" pitchFamily="50" charset="-128"/>
              </a:rPr>
              <a:t>5</a:t>
            </a:r>
            <a:r>
              <a:rPr lang="ja-JP" altLang="en-US" sz="1200" dirty="0">
                <a:latin typeface="メイリオ" panose="020B0604030504040204" pitchFamily="50" charset="-128"/>
                <a:ea typeface="メイリオ" panose="020B0604030504040204" pitchFamily="50" charset="-128"/>
              </a:rPr>
              <a:t>行・</a:t>
            </a:r>
            <a:r>
              <a:rPr lang="en-US" altLang="ja-JP" sz="1200" dirty="0">
                <a:latin typeface="メイリオ" panose="020B0604030504040204" pitchFamily="50" charset="-128"/>
                <a:ea typeface="メイリオ" panose="020B0604030504040204" pitchFamily="50" charset="-128"/>
              </a:rPr>
              <a:t>10</a:t>
            </a:r>
            <a:r>
              <a:rPr lang="ja-JP" altLang="en-US" sz="1200" dirty="0">
                <a:latin typeface="メイリオ" panose="020B0604030504040204" pitchFamily="50" charset="-128"/>
                <a:ea typeface="メイリオ" panose="020B0604030504040204" pitchFamily="50" charset="-128"/>
              </a:rPr>
              <a:t>行のメルマガ広告なら、安価で</a:t>
            </a:r>
            <a:r>
              <a:rPr lang="en-US" altLang="ja-JP" sz="1200" dirty="0">
                <a:latin typeface="メイリオ" panose="020B0604030504040204" pitchFamily="50" charset="-128"/>
                <a:ea typeface="メイリオ" panose="020B0604030504040204" pitchFamily="50" charset="-128"/>
              </a:rPr>
              <a:t>71,000</a:t>
            </a:r>
            <a:r>
              <a:rPr lang="ja-JP" altLang="en-US" sz="1200" dirty="0">
                <a:latin typeface="メイリオ" panose="020B0604030504040204" pitchFamily="50" charset="-128"/>
                <a:ea typeface="メイリオ" panose="020B0604030504040204" pitchFamily="50" charset="-128"/>
              </a:rPr>
              <a:t>人以上に情報を告知できます。</a:t>
            </a:r>
          </a:p>
        </p:txBody>
      </p:sp>
      <p:pic>
        <p:nvPicPr>
          <p:cNvPr id="19487" name="図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96213" y="280988"/>
            <a:ext cx="11684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8" name="タイトル 1"/>
          <p:cNvSpPr>
            <a:spLocks noGrp="1"/>
          </p:cNvSpPr>
          <p:nvPr>
            <p:ph type="title"/>
          </p:nvPr>
        </p:nvSpPr>
        <p:spPr>
          <a:xfrm>
            <a:off x="1979613" y="280988"/>
            <a:ext cx="5545137" cy="484187"/>
          </a:xfrm>
        </p:spPr>
        <p:txBody>
          <a:bodyPr>
            <a:normAutofit fontScale="90000"/>
          </a:bodyPr>
          <a:lstStyle/>
          <a:p>
            <a:pPr algn="l"/>
            <a:r>
              <a:rPr lang="ja-JP" altLang="en-US" sz="2800" b="1">
                <a:latin typeface="メイリオ" panose="020B0604030504040204" pitchFamily="50" charset="-128"/>
                <a:ea typeface="メイリオ" panose="020B0604030504040204" pitchFamily="50" charset="-128"/>
              </a:rPr>
              <a:t>定期メールマガジン広告</a:t>
            </a:r>
            <a:endParaRPr lang="ja-JP" altLang="en-US" sz="3200" b="1">
              <a:latin typeface="メイリオ" panose="020B0604030504040204" pitchFamily="50" charset="-128"/>
              <a:ea typeface="メイリオ" panose="020B0604030504040204" pitchFamily="50" charset="-128"/>
            </a:endParaRPr>
          </a:p>
        </p:txBody>
      </p:sp>
      <p:cxnSp>
        <p:nvCxnSpPr>
          <p:cNvPr id="12" name="直線コネクタ 11"/>
          <p:cNvCxnSpPr/>
          <p:nvPr/>
        </p:nvCxnSpPr>
        <p:spPr>
          <a:xfrm>
            <a:off x="962025" y="765175"/>
            <a:ext cx="8002588" cy="0"/>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sp>
        <p:nvSpPr>
          <p:cNvPr id="13" name="Text Box 2874"/>
          <p:cNvSpPr txBox="1">
            <a:spLocks noChangeArrowheads="1"/>
          </p:cNvSpPr>
          <p:nvPr/>
        </p:nvSpPr>
        <p:spPr bwMode="auto">
          <a:xfrm>
            <a:off x="8442325" y="6572250"/>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8</a:t>
            </a:r>
            <a:r>
              <a:rPr lang="ja-JP" altLang="en-US" sz="800" dirty="0">
                <a:solidFill>
                  <a:schemeClr val="bg1">
                    <a:lumMod val="50000"/>
                  </a:schemeClr>
                </a:solidFill>
              </a:rPr>
              <a:t> －</a:t>
            </a:r>
          </a:p>
        </p:txBody>
      </p:sp>
      <p:sp>
        <p:nvSpPr>
          <p:cNvPr id="19491" name="Rectangle 34"/>
          <p:cNvSpPr>
            <a:spLocks noChangeArrowheads="1"/>
          </p:cNvSpPr>
          <p:nvPr/>
        </p:nvSpPr>
        <p:spPr bwMode="auto">
          <a:xfrm>
            <a:off x="974725" y="239713"/>
            <a:ext cx="914400" cy="228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200" b="1">
                <a:solidFill>
                  <a:schemeClr val="bg1"/>
                </a:solidFill>
                <a:latin typeface="Century Gothic" panose="020B0502020202020204" pitchFamily="34" charset="0"/>
                <a:ea typeface="HGP創英角ｺﾞｼｯｸUB" panose="020B0900000000000000" pitchFamily="50" charset="-128"/>
              </a:rPr>
              <a:t>MAIL</a:t>
            </a:r>
          </a:p>
        </p:txBody>
      </p:sp>
      <p:grpSp>
        <p:nvGrpSpPr>
          <p:cNvPr id="14" name="グループ化 13"/>
          <p:cNvGrpSpPr/>
          <p:nvPr/>
        </p:nvGrpSpPr>
        <p:grpSpPr>
          <a:xfrm>
            <a:off x="0" y="0"/>
            <a:ext cx="323528" cy="6858000"/>
            <a:chOff x="0" y="0"/>
            <a:chExt cx="323528" cy="6858000"/>
          </a:xfrm>
        </p:grpSpPr>
        <p:sp>
          <p:nvSpPr>
            <p:cNvPr id="15" name="正方形/長方形 14"/>
            <p:cNvSpPr/>
            <p:nvPr/>
          </p:nvSpPr>
          <p:spPr>
            <a:xfrm>
              <a:off x="251520" y="0"/>
              <a:ext cx="72008"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6" name="正方形/長方形 15"/>
            <p:cNvSpPr/>
            <p:nvPr/>
          </p:nvSpPr>
          <p:spPr>
            <a:xfrm>
              <a:off x="0" y="0"/>
              <a:ext cx="251520" cy="6858000"/>
            </a:xfrm>
            <a:prstGeom prst="rect">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図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557338"/>
            <a:ext cx="4113212" cy="35274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21561" name="Group 57"/>
          <p:cNvGraphicFramePr>
            <a:graphicFrameLocks noGrp="1"/>
          </p:cNvGraphicFramePr>
          <p:nvPr>
            <p:extLst>
              <p:ext uri="{D42A27DB-BD31-4B8C-83A1-F6EECF244321}">
                <p14:modId xmlns:p14="http://schemas.microsoft.com/office/powerpoint/2010/main" val="3414798325"/>
              </p:ext>
            </p:extLst>
          </p:nvPr>
        </p:nvGraphicFramePr>
        <p:xfrm>
          <a:off x="5527675" y="1152525"/>
          <a:ext cx="3505200" cy="1995489"/>
        </p:xfrm>
        <a:graphic>
          <a:graphicData uri="http://schemas.openxmlformats.org/drawingml/2006/table">
            <a:tbl>
              <a:tblPr/>
              <a:tblGrid>
                <a:gridCol w="955675">
                  <a:extLst>
                    <a:ext uri="{9D8B030D-6E8A-4147-A177-3AD203B41FA5}">
                      <a16:colId xmlns:a16="http://schemas.microsoft.com/office/drawing/2014/main" val="20000"/>
                    </a:ext>
                  </a:extLst>
                </a:gridCol>
                <a:gridCol w="2549525">
                  <a:extLst>
                    <a:ext uri="{9D8B030D-6E8A-4147-A177-3AD203B41FA5}">
                      <a16:colId xmlns:a16="http://schemas.microsoft.com/office/drawing/2014/main" val="20001"/>
                    </a:ext>
                  </a:extLst>
                </a:gridCol>
              </a:tblGrid>
              <a:tr h="254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料金</a:t>
                      </a:r>
                    </a:p>
                  </a:txBody>
                  <a:tcPr marL="90000" marR="90000" marT="4680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75,000</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\5.0</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税別</a:t>
                      </a:r>
                    </a:p>
                  </a:txBody>
                  <a:tcPr marL="90000" marR="90000" marT="4680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64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仕様</a:t>
                      </a:r>
                    </a:p>
                  </a:txBody>
                  <a:tcPr marL="90000" marR="90000" marT="4680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サイズ：</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300×250pixel</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ファイル形式：</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gif</a:t>
                      </a:r>
                      <a:r>
                        <a:rPr kumimoji="1" lang="ja-JP" altLang="en-US" sz="1000" b="0" i="0" u="none" strike="noStrike" cap="none" normalizeH="0" baseline="0" dirty="0" err="1">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jpeg</a:t>
                      </a:r>
                      <a:endPar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txBody>
                  <a:tcPr marL="90000" marR="90000" marT="4680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383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枠数</a:t>
                      </a:r>
                    </a:p>
                  </a:txBody>
                  <a:tcPr marL="90000" marR="90000" marT="4680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a:t>
                      </a:r>
                    </a:p>
                  </a:txBody>
                  <a:tcPr marL="90000" marR="90000" marT="4680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383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掲載期間</a:t>
                      </a:r>
                    </a:p>
                  </a:txBody>
                  <a:tcPr marL="90000" marR="90000" marT="46800" marB="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1</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ヶ月</a:t>
                      </a:r>
                    </a:p>
                  </a:txBody>
                  <a:tcPr marL="90000" marR="90000" marT="4680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8741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備考</a:t>
                      </a:r>
                    </a:p>
                  </a:txBody>
                  <a:tcPr marT="46800"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gif</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規程≫</a:t>
                      </a:r>
                      <a:endPar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■アニメーション：可能</a:t>
                      </a:r>
                      <a:endPar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■稼働時間：</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15</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秒</a:t>
                      </a:r>
                      <a:endPar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■ループ制限：不可</a:t>
                      </a:r>
                    </a:p>
                  </a:txBody>
                  <a:tcPr marT="4680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1527" name="Text Box 1048"/>
          <p:cNvSpPr txBox="1">
            <a:spLocks noChangeArrowheads="1"/>
          </p:cNvSpPr>
          <p:nvPr/>
        </p:nvSpPr>
        <p:spPr bwMode="auto">
          <a:xfrm>
            <a:off x="5389563" y="908050"/>
            <a:ext cx="3214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400" b="1">
                <a:solidFill>
                  <a:srgbClr val="000066"/>
                </a:solidFill>
                <a:latin typeface="メイリオ" panose="020B0604030504040204" pitchFamily="50" charset="-128"/>
                <a:ea typeface="メイリオ" panose="020B0604030504040204" pitchFamily="50" charset="-128"/>
              </a:rPr>
              <a:t>①</a:t>
            </a:r>
            <a:r>
              <a:rPr lang="ja-JP" altLang="en-US" sz="1400" b="1">
                <a:solidFill>
                  <a:srgbClr val="000066"/>
                </a:solidFill>
                <a:latin typeface="メイリオ" panose="020B0604030504040204" pitchFamily="50" charset="-128"/>
                <a:ea typeface="メイリオ" panose="020B0604030504040204" pitchFamily="50" charset="-128"/>
              </a:rPr>
              <a:t>ミディアムレクタングルバナー</a:t>
            </a:r>
          </a:p>
        </p:txBody>
      </p:sp>
      <p:graphicFrame>
        <p:nvGraphicFramePr>
          <p:cNvPr id="21562" name="Group 58"/>
          <p:cNvGraphicFramePr>
            <a:graphicFrameLocks noGrp="1"/>
          </p:cNvGraphicFramePr>
          <p:nvPr>
            <p:extLst>
              <p:ext uri="{D42A27DB-BD31-4B8C-83A1-F6EECF244321}">
                <p14:modId xmlns:p14="http://schemas.microsoft.com/office/powerpoint/2010/main" val="1947172841"/>
              </p:ext>
            </p:extLst>
          </p:nvPr>
        </p:nvGraphicFramePr>
        <p:xfrm>
          <a:off x="5526088" y="3429000"/>
          <a:ext cx="3505200" cy="1738313"/>
        </p:xfrm>
        <a:graphic>
          <a:graphicData uri="http://schemas.openxmlformats.org/drawingml/2006/table">
            <a:tbl>
              <a:tblPr/>
              <a:tblGrid>
                <a:gridCol w="955675">
                  <a:extLst>
                    <a:ext uri="{9D8B030D-6E8A-4147-A177-3AD203B41FA5}">
                      <a16:colId xmlns:a16="http://schemas.microsoft.com/office/drawing/2014/main" val="20000"/>
                    </a:ext>
                  </a:extLst>
                </a:gridCol>
                <a:gridCol w="2549525">
                  <a:extLst>
                    <a:ext uri="{9D8B030D-6E8A-4147-A177-3AD203B41FA5}">
                      <a16:colId xmlns:a16="http://schemas.microsoft.com/office/drawing/2014/main" val="20001"/>
                    </a:ext>
                  </a:extLst>
                </a:gridCol>
              </a:tblGrid>
              <a:tr h="274638">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料金</a:t>
                      </a:r>
                    </a:p>
                  </a:txBody>
                  <a:tcPr marT="45643"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60,000</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\4.0</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税別</a:t>
                      </a:r>
                    </a:p>
                  </a:txBody>
                  <a:tcPr marT="45643"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7472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仕様</a:t>
                      </a:r>
                    </a:p>
                  </a:txBody>
                  <a:tcPr marT="45643"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サイズ：</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100×100pixel</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タイトル：全角</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12</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文字以内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■テキスト：全角</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45</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文字以内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Alt</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タグ：</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20</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文字以内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■ファイル形式：</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gif</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jpeg</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、テキスト</a:t>
                      </a:r>
                      <a:endParaRPr kumimoji="1" lang="ja-JP" altLang="en-US" sz="9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a:txBody>
                  <a:tcPr marT="45643"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447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枠数</a:t>
                      </a:r>
                    </a:p>
                  </a:txBody>
                  <a:tcPr marT="45643"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2</a:t>
                      </a:r>
                    </a:p>
                  </a:txBody>
                  <a:tcPr marT="45643"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掲載期間</a:t>
                      </a:r>
                    </a:p>
                  </a:txBody>
                  <a:tcPr marT="45643" marB="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1</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ヶ月</a:t>
                      </a:r>
                    </a:p>
                  </a:txBody>
                  <a:tcPr marT="45643"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1545" name="Text Box 1066"/>
          <p:cNvSpPr txBox="1">
            <a:spLocks noChangeArrowheads="1"/>
          </p:cNvSpPr>
          <p:nvPr/>
        </p:nvSpPr>
        <p:spPr bwMode="auto">
          <a:xfrm>
            <a:off x="5416550" y="3195638"/>
            <a:ext cx="2519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50000"/>
              </a:spcBef>
              <a:buFontTx/>
              <a:buNone/>
            </a:pPr>
            <a:r>
              <a:rPr lang="en-US" altLang="ja-JP" sz="1400" b="1">
                <a:solidFill>
                  <a:srgbClr val="000066"/>
                </a:solidFill>
                <a:latin typeface="メイリオ" panose="020B0604030504040204" pitchFamily="50" charset="-128"/>
                <a:ea typeface="メイリオ" panose="020B0604030504040204" pitchFamily="50" charset="-128"/>
              </a:rPr>
              <a:t>②</a:t>
            </a:r>
            <a:r>
              <a:rPr lang="ja-JP" altLang="en-US" sz="1400" b="1">
                <a:solidFill>
                  <a:srgbClr val="000066"/>
                </a:solidFill>
                <a:latin typeface="メイリオ" panose="020B0604030504040204" pitchFamily="50" charset="-128"/>
                <a:ea typeface="メイリオ" panose="020B0604030504040204" pitchFamily="50" charset="-128"/>
              </a:rPr>
              <a:t>おすすめ情報枠</a:t>
            </a:r>
          </a:p>
        </p:txBody>
      </p:sp>
      <p:sp>
        <p:nvSpPr>
          <p:cNvPr id="21546" name="Text Box 1104"/>
          <p:cNvSpPr txBox="1">
            <a:spLocks noChangeArrowheads="1"/>
          </p:cNvSpPr>
          <p:nvPr/>
        </p:nvSpPr>
        <p:spPr bwMode="auto">
          <a:xfrm>
            <a:off x="1093788" y="5167313"/>
            <a:ext cx="4114800" cy="98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10000"/>
              </a:spcBef>
              <a:buFontTx/>
              <a:buNone/>
            </a:pPr>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ビーフォームビズ</a:t>
            </a:r>
          </a:p>
          <a:p>
            <a:pPr eaLnBrk="1" hangingPunct="1">
              <a:spcBef>
                <a:spcPct val="10000"/>
              </a:spcBef>
              <a:buFontTx/>
              <a:buNone/>
            </a:pPr>
            <a:r>
              <a:rPr lang="en-US" altLang="ja-JP" sz="1400" dirty="0">
                <a:solidFill>
                  <a:srgbClr val="000066"/>
                </a:solidFill>
                <a:latin typeface="メイリオ" panose="020B0604030504040204" pitchFamily="50" charset="-128"/>
                <a:ea typeface="メイリオ" panose="020B0604030504040204" pitchFamily="50" charset="-128"/>
              </a:rPr>
              <a:t>●</a:t>
            </a:r>
            <a:r>
              <a:rPr lang="ja-JP" altLang="en-US" sz="1400" dirty="0">
                <a:solidFill>
                  <a:srgbClr val="000066"/>
                </a:solidFill>
                <a:latin typeface="メイリオ" panose="020B0604030504040204" pitchFamily="50" charset="-128"/>
                <a:ea typeface="メイリオ" panose="020B0604030504040204" pitchFamily="50" charset="-128"/>
              </a:rPr>
              <a:t>全ページ掲載</a:t>
            </a:r>
          </a:p>
          <a:p>
            <a:pPr eaLnBrk="1" hangingPunct="1">
              <a:spcBef>
                <a:spcPct val="10000"/>
              </a:spcBef>
              <a:buFontTx/>
              <a:buNone/>
            </a:pPr>
            <a:r>
              <a:rPr lang="ja-JP" altLang="en-US" sz="1400" dirty="0">
                <a:solidFill>
                  <a:srgbClr val="000066"/>
                </a:solidFill>
                <a:latin typeface="メイリオ" panose="020B0604030504040204" pitchFamily="50" charset="-128"/>
                <a:ea typeface="メイリオ" panose="020B0604030504040204" pitchFamily="50" charset="-128"/>
              </a:rPr>
              <a:t>●想定月間</a:t>
            </a:r>
            <a:r>
              <a:rPr lang="en-US" altLang="ja-JP" sz="1400" b="1" dirty="0">
                <a:solidFill>
                  <a:srgbClr val="000066"/>
                </a:solidFill>
                <a:latin typeface="メイリオ" panose="020B0604030504040204" pitchFamily="50" charset="-128"/>
                <a:ea typeface="メイリオ" panose="020B0604030504040204" pitchFamily="50" charset="-128"/>
              </a:rPr>
              <a:t>PV</a:t>
            </a:r>
            <a:r>
              <a:rPr lang="ja-JP" altLang="en-US" sz="1400" b="1" dirty="0">
                <a:solidFill>
                  <a:srgbClr val="000066"/>
                </a:solidFill>
                <a:latin typeface="メイリオ" panose="020B0604030504040204" pitchFamily="50" charset="-128"/>
                <a:ea typeface="メイリオ" panose="020B0604030504040204" pitchFamily="50" charset="-128"/>
              </a:rPr>
              <a:t>：</a:t>
            </a:r>
            <a:r>
              <a:rPr lang="en-US" altLang="ja-JP" sz="1400" b="1" dirty="0">
                <a:solidFill>
                  <a:srgbClr val="000066"/>
                </a:solidFill>
                <a:latin typeface="メイリオ" panose="020B0604030504040204" pitchFamily="50" charset="-128"/>
                <a:ea typeface="メイリオ" panose="020B0604030504040204" pitchFamily="50" charset="-128"/>
              </a:rPr>
              <a:t>15,000PV</a:t>
            </a:r>
          </a:p>
          <a:p>
            <a:pPr eaLnBrk="1" hangingPunct="1">
              <a:spcBef>
                <a:spcPct val="10000"/>
              </a:spcBef>
              <a:buFontTx/>
              <a:buNone/>
            </a:pPr>
            <a:r>
              <a:rPr lang="en-US" altLang="ja-JP" sz="1400" b="1" dirty="0">
                <a:latin typeface="メイリオ" panose="020B0604030504040204" pitchFamily="50" charset="-128"/>
                <a:ea typeface="メイリオ" panose="020B0604030504040204" pitchFamily="50" charset="-128"/>
              </a:rPr>
              <a:t>https://www.businessform.biz</a:t>
            </a:r>
          </a:p>
        </p:txBody>
      </p:sp>
      <p:sp>
        <p:nvSpPr>
          <p:cNvPr id="21547" name="Line 1111"/>
          <p:cNvSpPr>
            <a:spLocks noChangeShapeType="1"/>
          </p:cNvSpPr>
          <p:nvPr/>
        </p:nvSpPr>
        <p:spPr bwMode="auto">
          <a:xfrm>
            <a:off x="4267200" y="1057275"/>
            <a:ext cx="1179513" cy="0"/>
          </a:xfrm>
          <a:prstGeom prst="line">
            <a:avLst/>
          </a:prstGeom>
          <a:noFill/>
          <a:ln w="28575">
            <a:solidFill>
              <a:srgbClr val="000066"/>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548" name="Text Box 1117"/>
          <p:cNvSpPr txBox="1">
            <a:spLocks noChangeArrowheads="1"/>
          </p:cNvSpPr>
          <p:nvPr/>
        </p:nvSpPr>
        <p:spPr bwMode="auto">
          <a:xfrm>
            <a:off x="1093788" y="6199188"/>
            <a:ext cx="42132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en-US" altLang="ja-JP" sz="900">
                <a:latin typeface="メイリオ" panose="020B0604030504040204" pitchFamily="50" charset="-128"/>
                <a:ea typeface="メイリオ" panose="020B0604030504040204" pitchFamily="50" charset="-128"/>
              </a:rPr>
              <a:t>※</a:t>
            </a:r>
            <a:r>
              <a:rPr lang="ja-JP" altLang="en-US" sz="900">
                <a:latin typeface="メイリオ" panose="020B0604030504040204" pitchFamily="50" charset="-128"/>
                <a:ea typeface="メイリオ" panose="020B0604030504040204" pitchFamily="50" charset="-128"/>
              </a:rPr>
              <a:t>入稿締切：</a:t>
            </a:r>
            <a:r>
              <a:rPr lang="en-US" altLang="ja-JP" sz="900">
                <a:latin typeface="メイリオ" panose="020B0604030504040204" pitchFamily="50" charset="-128"/>
                <a:ea typeface="メイリオ" panose="020B0604030504040204" pitchFamily="50" charset="-128"/>
              </a:rPr>
              <a:t>5</a:t>
            </a:r>
            <a:r>
              <a:rPr lang="ja-JP" altLang="en-US" sz="900">
                <a:latin typeface="メイリオ" panose="020B0604030504040204" pitchFamily="50" charset="-128"/>
                <a:ea typeface="メイリオ" panose="020B0604030504040204" pitchFamily="50" charset="-128"/>
              </a:rPr>
              <a:t>営業日前</a:t>
            </a:r>
          </a:p>
          <a:p>
            <a:pPr eaLnBrk="1" hangingPunct="1">
              <a:spcBef>
                <a:spcPct val="0"/>
              </a:spcBef>
              <a:buFontTx/>
              <a:buNone/>
            </a:pPr>
            <a:r>
              <a:rPr lang="en-US" altLang="ja-JP" sz="900">
                <a:latin typeface="メイリオ" panose="020B0604030504040204" pitchFamily="50" charset="-128"/>
                <a:ea typeface="メイリオ" panose="020B0604030504040204" pitchFamily="50" charset="-128"/>
              </a:rPr>
              <a:t>※</a:t>
            </a:r>
            <a:r>
              <a:rPr lang="ja-JP" altLang="en-US" sz="900">
                <a:latin typeface="メイリオ" panose="020B0604030504040204" pitchFamily="50" charset="-128"/>
                <a:ea typeface="メイリオ" panose="020B0604030504040204" pitchFamily="50" charset="-128"/>
              </a:rPr>
              <a:t>バナーやコピーの企画・制作を弊社に依頼される場合は、別途お見積もりとなります</a:t>
            </a:r>
          </a:p>
        </p:txBody>
      </p:sp>
      <p:sp>
        <p:nvSpPr>
          <p:cNvPr id="21549" name="Text Box 1106"/>
          <p:cNvSpPr txBox="1">
            <a:spLocks noChangeArrowheads="1"/>
          </p:cNvSpPr>
          <p:nvPr/>
        </p:nvSpPr>
        <p:spPr bwMode="auto">
          <a:xfrm>
            <a:off x="1066800" y="936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200">
                <a:latin typeface="メイリオ" panose="020B0604030504040204" pitchFamily="50" charset="-128"/>
                <a:ea typeface="メイリオ" panose="020B0604030504040204" pitchFamily="50" charset="-128"/>
              </a:rPr>
              <a:t>利用者はすべてビジネスユーザー。</a:t>
            </a:r>
          </a:p>
          <a:p>
            <a:pPr eaLnBrk="1" hangingPunct="1">
              <a:spcBef>
                <a:spcPct val="0"/>
              </a:spcBef>
              <a:buFontTx/>
              <a:buNone/>
            </a:pPr>
            <a:r>
              <a:rPr lang="en-US" altLang="ja-JP" sz="1200">
                <a:latin typeface="メイリオ" panose="020B0604030504040204" pitchFamily="50" charset="-128"/>
                <a:ea typeface="メイリオ" panose="020B0604030504040204" pitchFamily="50" charset="-128"/>
              </a:rPr>
              <a:t>B to B</a:t>
            </a:r>
            <a:r>
              <a:rPr lang="ja-JP" altLang="en-US" sz="1200">
                <a:latin typeface="メイリオ" panose="020B0604030504040204" pitchFamily="50" charset="-128"/>
                <a:ea typeface="メイリオ" panose="020B0604030504040204" pitchFamily="50" charset="-128"/>
              </a:rPr>
              <a:t>の情報提供に最適です。</a:t>
            </a:r>
          </a:p>
        </p:txBody>
      </p:sp>
      <p:sp>
        <p:nvSpPr>
          <p:cNvPr id="21550" name="Rectangle 1107"/>
          <p:cNvSpPr>
            <a:spLocks noChangeArrowheads="1"/>
          </p:cNvSpPr>
          <p:nvPr/>
        </p:nvSpPr>
        <p:spPr bwMode="auto">
          <a:xfrm>
            <a:off x="3851275" y="1916113"/>
            <a:ext cx="1352550" cy="1112837"/>
          </a:xfrm>
          <a:prstGeom prst="rect">
            <a:avLst/>
          </a:prstGeom>
          <a:solidFill>
            <a:schemeClr val="bg1">
              <a:alpha val="70195"/>
            </a:schemeClr>
          </a:solidFill>
          <a:ln w="38100">
            <a:solidFill>
              <a:srgbClr val="FF0000"/>
            </a:solidFill>
            <a:miter lim="800000"/>
            <a:headEnd/>
            <a:tailEnd/>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200" b="1">
                <a:solidFill>
                  <a:srgbClr val="000066"/>
                </a:solidFill>
                <a:latin typeface="メイリオ" panose="020B0604030504040204" pitchFamily="50" charset="-128"/>
                <a:ea typeface="メイリオ" panose="020B0604030504040204" pitchFamily="50" charset="-128"/>
              </a:rPr>
              <a:t>①</a:t>
            </a:r>
            <a:r>
              <a:rPr lang="ja-JP" altLang="en-US" sz="1200" b="1">
                <a:solidFill>
                  <a:srgbClr val="000066"/>
                </a:solidFill>
                <a:latin typeface="メイリオ" panose="020B0604030504040204" pitchFamily="50" charset="-128"/>
                <a:ea typeface="メイリオ" panose="020B0604030504040204" pitchFamily="50" charset="-128"/>
              </a:rPr>
              <a:t>ミディアム</a:t>
            </a:r>
          </a:p>
          <a:p>
            <a:pPr algn="ctr" eaLnBrk="1" hangingPunct="1">
              <a:spcBef>
                <a:spcPct val="0"/>
              </a:spcBef>
              <a:buFontTx/>
              <a:buNone/>
            </a:pPr>
            <a:r>
              <a:rPr lang="ja-JP" altLang="en-US" sz="1200" b="1">
                <a:solidFill>
                  <a:srgbClr val="000066"/>
                </a:solidFill>
                <a:latin typeface="メイリオ" panose="020B0604030504040204" pitchFamily="50" charset="-128"/>
                <a:ea typeface="メイリオ" panose="020B0604030504040204" pitchFamily="50" charset="-128"/>
              </a:rPr>
              <a:t>レクタングル</a:t>
            </a:r>
          </a:p>
          <a:p>
            <a:pPr algn="ctr" eaLnBrk="1" hangingPunct="1">
              <a:spcBef>
                <a:spcPct val="0"/>
              </a:spcBef>
              <a:buFontTx/>
              <a:buNone/>
            </a:pPr>
            <a:r>
              <a:rPr lang="ja-JP" altLang="en-US" sz="1200" b="1">
                <a:solidFill>
                  <a:srgbClr val="000066"/>
                </a:solidFill>
                <a:latin typeface="メイリオ" panose="020B0604030504040204" pitchFamily="50" charset="-128"/>
                <a:ea typeface="メイリオ" panose="020B0604030504040204" pitchFamily="50" charset="-128"/>
              </a:rPr>
              <a:t>バナー</a:t>
            </a:r>
          </a:p>
        </p:txBody>
      </p:sp>
      <p:sp>
        <p:nvSpPr>
          <p:cNvPr id="21551" name="Line 1113"/>
          <p:cNvSpPr>
            <a:spLocks noChangeShapeType="1"/>
          </p:cNvSpPr>
          <p:nvPr/>
        </p:nvSpPr>
        <p:spPr bwMode="auto">
          <a:xfrm flipH="1" flipV="1">
            <a:off x="4267200" y="1057275"/>
            <a:ext cx="0" cy="747713"/>
          </a:xfrm>
          <a:prstGeom prst="line">
            <a:avLst/>
          </a:prstGeom>
          <a:noFill/>
          <a:ln w="28575">
            <a:solidFill>
              <a:srgbClr val="000066"/>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21552" name="Rectangle 1129"/>
          <p:cNvSpPr>
            <a:spLocks noChangeArrowheads="1"/>
          </p:cNvSpPr>
          <p:nvPr/>
        </p:nvSpPr>
        <p:spPr bwMode="auto">
          <a:xfrm>
            <a:off x="3857625" y="3068638"/>
            <a:ext cx="1362075" cy="612775"/>
          </a:xfrm>
          <a:prstGeom prst="rect">
            <a:avLst/>
          </a:prstGeom>
          <a:solidFill>
            <a:schemeClr val="bg1">
              <a:alpha val="50195"/>
            </a:schemeClr>
          </a:solidFill>
          <a:ln w="38100">
            <a:solidFill>
              <a:srgbClr val="FF0000"/>
            </a:solidFill>
            <a:miter lim="800000"/>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200" b="1">
                <a:solidFill>
                  <a:srgbClr val="000066"/>
                </a:solidFill>
                <a:latin typeface="メイリオ" panose="020B0604030504040204" pitchFamily="50" charset="-128"/>
                <a:ea typeface="メイリオ" panose="020B0604030504040204" pitchFamily="50" charset="-128"/>
              </a:rPr>
              <a:t>②</a:t>
            </a:r>
            <a:r>
              <a:rPr lang="ja-JP" altLang="en-US" sz="1200" b="1">
                <a:solidFill>
                  <a:srgbClr val="000066"/>
                </a:solidFill>
                <a:latin typeface="メイリオ" panose="020B0604030504040204" pitchFamily="50" charset="-128"/>
                <a:ea typeface="メイリオ" panose="020B0604030504040204" pitchFamily="50" charset="-128"/>
              </a:rPr>
              <a:t>おすすめ</a:t>
            </a:r>
          </a:p>
          <a:p>
            <a:pPr algn="ctr" eaLnBrk="1" hangingPunct="1">
              <a:spcBef>
                <a:spcPct val="0"/>
              </a:spcBef>
              <a:buFontTx/>
              <a:buNone/>
            </a:pPr>
            <a:r>
              <a:rPr lang="ja-JP" altLang="en-US" sz="1200" b="1">
                <a:solidFill>
                  <a:srgbClr val="000066"/>
                </a:solidFill>
                <a:latin typeface="メイリオ" panose="020B0604030504040204" pitchFamily="50" charset="-128"/>
                <a:ea typeface="メイリオ" panose="020B0604030504040204" pitchFamily="50" charset="-128"/>
              </a:rPr>
              <a:t>情報枠</a:t>
            </a:r>
          </a:p>
        </p:txBody>
      </p:sp>
      <p:sp>
        <p:nvSpPr>
          <p:cNvPr id="21553" name="Rectangle 1130"/>
          <p:cNvSpPr>
            <a:spLocks noChangeArrowheads="1"/>
          </p:cNvSpPr>
          <p:nvPr/>
        </p:nvSpPr>
        <p:spPr bwMode="auto">
          <a:xfrm>
            <a:off x="3851275" y="3716338"/>
            <a:ext cx="1352550" cy="612775"/>
          </a:xfrm>
          <a:prstGeom prst="rect">
            <a:avLst/>
          </a:prstGeom>
          <a:solidFill>
            <a:schemeClr val="bg1">
              <a:alpha val="50195"/>
            </a:schemeClr>
          </a:solidFill>
          <a:ln w="38100">
            <a:solidFill>
              <a:srgbClr val="FF0000"/>
            </a:solidFill>
            <a:miter lim="800000"/>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200" b="1">
                <a:solidFill>
                  <a:srgbClr val="000066"/>
                </a:solidFill>
                <a:latin typeface="メイリオ" panose="020B0604030504040204" pitchFamily="50" charset="-128"/>
                <a:ea typeface="メイリオ" panose="020B0604030504040204" pitchFamily="50" charset="-128"/>
              </a:rPr>
              <a:t>②</a:t>
            </a:r>
            <a:r>
              <a:rPr lang="ja-JP" altLang="en-US" sz="1200" b="1">
                <a:solidFill>
                  <a:srgbClr val="000066"/>
                </a:solidFill>
                <a:latin typeface="メイリオ" panose="020B0604030504040204" pitchFamily="50" charset="-128"/>
                <a:ea typeface="メイリオ" panose="020B0604030504040204" pitchFamily="50" charset="-128"/>
              </a:rPr>
              <a:t>おすすめ</a:t>
            </a:r>
          </a:p>
          <a:p>
            <a:pPr algn="ctr" eaLnBrk="1" hangingPunct="1">
              <a:spcBef>
                <a:spcPct val="0"/>
              </a:spcBef>
              <a:buFontTx/>
              <a:buNone/>
            </a:pPr>
            <a:r>
              <a:rPr lang="ja-JP" altLang="en-US" sz="1200" b="1">
                <a:solidFill>
                  <a:srgbClr val="000066"/>
                </a:solidFill>
                <a:latin typeface="メイリオ" panose="020B0604030504040204" pitchFamily="50" charset="-128"/>
                <a:ea typeface="メイリオ" panose="020B0604030504040204" pitchFamily="50" charset="-128"/>
              </a:rPr>
              <a:t>情報枠</a:t>
            </a:r>
          </a:p>
        </p:txBody>
      </p:sp>
      <p:sp>
        <p:nvSpPr>
          <p:cNvPr id="21554" name="Line 1132"/>
          <p:cNvSpPr>
            <a:spLocks noChangeShapeType="1"/>
          </p:cNvSpPr>
          <p:nvPr/>
        </p:nvSpPr>
        <p:spPr bwMode="auto">
          <a:xfrm flipV="1">
            <a:off x="5153025" y="3454400"/>
            <a:ext cx="282575" cy="327025"/>
          </a:xfrm>
          <a:prstGeom prst="line">
            <a:avLst/>
          </a:prstGeom>
          <a:noFill/>
          <a:ln w="28575">
            <a:solidFill>
              <a:srgbClr val="000066"/>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pic>
        <p:nvPicPr>
          <p:cNvPr id="21555" name="図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96213" y="280988"/>
            <a:ext cx="11684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56" name="タイトル 1"/>
          <p:cNvSpPr>
            <a:spLocks noGrp="1"/>
          </p:cNvSpPr>
          <p:nvPr>
            <p:ph type="title"/>
          </p:nvPr>
        </p:nvSpPr>
        <p:spPr>
          <a:xfrm>
            <a:off x="1979613" y="280988"/>
            <a:ext cx="5545137" cy="484187"/>
          </a:xfrm>
        </p:spPr>
        <p:txBody>
          <a:bodyPr>
            <a:normAutofit fontScale="90000"/>
          </a:bodyPr>
          <a:lstStyle/>
          <a:p>
            <a:pPr algn="l"/>
            <a:r>
              <a:rPr lang="ja-JP" altLang="en-US" sz="2800" b="1">
                <a:latin typeface="メイリオ" panose="020B0604030504040204" pitchFamily="50" charset="-128"/>
                <a:ea typeface="メイリオ" panose="020B0604030504040204" pitchFamily="50" charset="-128"/>
              </a:rPr>
              <a:t>バナープラン</a:t>
            </a:r>
          </a:p>
        </p:txBody>
      </p:sp>
      <p:cxnSp>
        <p:nvCxnSpPr>
          <p:cNvPr id="26" name="直線コネクタ 25"/>
          <p:cNvCxnSpPr/>
          <p:nvPr/>
        </p:nvCxnSpPr>
        <p:spPr>
          <a:xfrm>
            <a:off x="962025" y="765175"/>
            <a:ext cx="8002588" cy="0"/>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sp>
        <p:nvSpPr>
          <p:cNvPr id="27" name="Text Box 2874"/>
          <p:cNvSpPr txBox="1">
            <a:spLocks noChangeArrowheads="1"/>
          </p:cNvSpPr>
          <p:nvPr/>
        </p:nvSpPr>
        <p:spPr bwMode="auto">
          <a:xfrm>
            <a:off x="8442325" y="6572250"/>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9</a:t>
            </a:r>
            <a:r>
              <a:rPr lang="ja-JP" altLang="en-US" sz="800" dirty="0">
                <a:solidFill>
                  <a:schemeClr val="bg1">
                    <a:lumMod val="50000"/>
                  </a:schemeClr>
                </a:solidFill>
              </a:rPr>
              <a:t> －</a:t>
            </a:r>
          </a:p>
        </p:txBody>
      </p:sp>
      <p:sp>
        <p:nvSpPr>
          <p:cNvPr id="21559" name="Rectangle 34"/>
          <p:cNvSpPr>
            <a:spLocks noChangeArrowheads="1"/>
          </p:cNvSpPr>
          <p:nvPr/>
        </p:nvSpPr>
        <p:spPr bwMode="auto">
          <a:xfrm>
            <a:off x="974725" y="239713"/>
            <a:ext cx="914400" cy="228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1200" b="1">
                <a:solidFill>
                  <a:schemeClr val="bg1"/>
                </a:solidFill>
                <a:latin typeface="Century Gothic" panose="020B0502020202020204" pitchFamily="34" charset="0"/>
                <a:ea typeface="HGP創英角ｺﾞｼｯｸUB" panose="020B0900000000000000" pitchFamily="50" charset="-128"/>
              </a:rPr>
              <a:t>WEB</a:t>
            </a:r>
          </a:p>
        </p:txBody>
      </p:sp>
      <p:grpSp>
        <p:nvGrpSpPr>
          <p:cNvPr id="21" name="グループ化 20"/>
          <p:cNvGrpSpPr/>
          <p:nvPr/>
        </p:nvGrpSpPr>
        <p:grpSpPr>
          <a:xfrm>
            <a:off x="0" y="0"/>
            <a:ext cx="323528" cy="6858000"/>
            <a:chOff x="0" y="0"/>
            <a:chExt cx="323528" cy="6858000"/>
          </a:xfrm>
        </p:grpSpPr>
        <p:sp>
          <p:nvSpPr>
            <p:cNvPr id="22" name="正方形/長方形 21"/>
            <p:cNvSpPr/>
            <p:nvPr/>
          </p:nvSpPr>
          <p:spPr>
            <a:xfrm>
              <a:off x="251520" y="0"/>
              <a:ext cx="72008" cy="68580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23" name="正方形/長方形 22"/>
            <p:cNvSpPr/>
            <p:nvPr/>
          </p:nvSpPr>
          <p:spPr>
            <a:xfrm>
              <a:off x="0" y="0"/>
              <a:ext cx="251520" cy="6858000"/>
            </a:xfrm>
            <a:prstGeom prst="rect">
              <a:avLst/>
            </a:prstGeom>
            <a:solidFill>
              <a:schemeClr val="tx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図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96213" y="280988"/>
            <a:ext cx="11684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タイトル 1"/>
          <p:cNvSpPr>
            <a:spLocks noGrp="1"/>
          </p:cNvSpPr>
          <p:nvPr>
            <p:ph type="title"/>
          </p:nvPr>
        </p:nvSpPr>
        <p:spPr>
          <a:xfrm>
            <a:off x="1187450" y="280988"/>
            <a:ext cx="6337300" cy="484187"/>
          </a:xfrm>
        </p:spPr>
        <p:txBody>
          <a:bodyPr>
            <a:normAutofit fontScale="90000"/>
          </a:bodyPr>
          <a:lstStyle/>
          <a:p>
            <a:pPr algn="l"/>
            <a:r>
              <a:rPr lang="ja-JP" altLang="en-US" sz="2800" b="1">
                <a:latin typeface="メイリオ" panose="020B0604030504040204" pitchFamily="50" charset="-128"/>
                <a:ea typeface="メイリオ" panose="020B0604030504040204" pitchFamily="50" charset="-128"/>
              </a:rPr>
              <a:t>お申込みから配信・掲載までの流れ</a:t>
            </a:r>
          </a:p>
        </p:txBody>
      </p:sp>
      <p:sp>
        <p:nvSpPr>
          <p:cNvPr id="25605" name="コンテンツ プレースホルダー 1"/>
          <p:cNvSpPr>
            <a:spLocks noGrp="1"/>
          </p:cNvSpPr>
          <p:nvPr>
            <p:ph idx="1"/>
          </p:nvPr>
        </p:nvSpPr>
        <p:spPr>
          <a:xfrm>
            <a:off x="1116013" y="4860925"/>
            <a:ext cx="7848600" cy="1755775"/>
          </a:xfrm>
        </p:spPr>
        <p:txBody>
          <a:bodyPr>
            <a:normAutofit lnSpcReduction="10000"/>
          </a:bodyPr>
          <a:lstStyle/>
          <a:p>
            <a:pPr algn="l" eaLnBrk="1">
              <a:defRPr/>
            </a:pPr>
            <a:r>
              <a:rPr lang="ja-JP" altLang="en-US" sz="900" dirty="0">
                <a:latin typeface="メイリオ" pitchFamily="50" charset="-128"/>
                <a:ea typeface="メイリオ" pitchFamily="50" charset="-128"/>
              </a:rPr>
              <a:t>● 免責事項 ●</a:t>
            </a:r>
            <a:br>
              <a:rPr lang="ja-JP" altLang="en-US" sz="900" dirty="0">
                <a:latin typeface="メイリオ" pitchFamily="50" charset="-128"/>
                <a:ea typeface="メイリオ" pitchFamily="50" charset="-128"/>
              </a:rPr>
            </a:br>
            <a:r>
              <a:rPr lang="ja-JP" altLang="en-US" sz="900" dirty="0">
                <a:latin typeface="メイリオ" pitchFamily="50" charset="-128"/>
                <a:ea typeface="メイリオ" pitchFamily="50" charset="-128"/>
              </a:rPr>
              <a:t>停電・通信回線の事故・天災等の不可抗力、通信事業者の不履行・インターネットインフラその他サーバー等のシステム上の不具合、緊急メンテナンスの発生など、当社の責に帰すべき事由以外の原因により広告掲載契約に基づく債務の全部または一部を履行できなかった場合、当社はその責を問われないものとします。</a:t>
            </a:r>
          </a:p>
          <a:p>
            <a:pPr algn="l" eaLnBrk="1">
              <a:defRPr/>
            </a:pPr>
            <a:r>
              <a:rPr lang="ja-JP" altLang="en-US" sz="900" dirty="0">
                <a:latin typeface="メイリオ" pitchFamily="50" charset="-128"/>
                <a:ea typeface="メイリオ" pitchFamily="50" charset="-128"/>
              </a:rPr>
              <a:t>● 損害賠償 ●</a:t>
            </a:r>
            <a:br>
              <a:rPr lang="ja-JP" altLang="en-US" sz="900" dirty="0">
                <a:latin typeface="メイリオ" pitchFamily="50" charset="-128"/>
                <a:ea typeface="メイリオ" pitchFamily="50" charset="-128"/>
              </a:rPr>
            </a:br>
            <a:r>
              <a:rPr lang="ja-JP" altLang="en-US" sz="900" dirty="0">
                <a:latin typeface="メイリオ" pitchFamily="50" charset="-128"/>
                <a:ea typeface="メイリオ" pitchFamily="50" charset="-128"/>
              </a:rPr>
              <a:t>広告に関して当社が損害賠償責任を負った場合、その理由の如何を問わず、損害賠償額は、当該広告に関して当社が受領した広告料金を上限とします。</a:t>
            </a:r>
          </a:p>
          <a:p>
            <a:pPr>
              <a:defRPr/>
            </a:pPr>
            <a:r>
              <a:rPr lang="ja-JP" altLang="en-US" sz="900" dirty="0">
                <a:latin typeface="メイリオ" pitchFamily="50" charset="-128"/>
                <a:ea typeface="メイリオ" pitchFamily="50" charset="-128"/>
              </a:rPr>
              <a:t>● お申込み後のキャンセルについて ●</a:t>
            </a:r>
            <a:br>
              <a:rPr lang="ja-JP" altLang="en-US" sz="900" dirty="0">
                <a:latin typeface="メイリオ" pitchFamily="50" charset="-128"/>
                <a:ea typeface="メイリオ" pitchFamily="50" charset="-128"/>
              </a:rPr>
            </a:br>
            <a:r>
              <a:rPr lang="ja-JP" altLang="en-US" sz="900" dirty="0">
                <a:latin typeface="メイリオ" pitchFamily="50" charset="-128"/>
                <a:ea typeface="メイリオ" pitchFamily="50" charset="-128"/>
              </a:rPr>
              <a:t>お申込み後（ご発注後）のキャンセルは承っておりません。やむを得ずキャンセルされる場合は、下記の通りキャンセル料をご請求させていただきます。</a:t>
            </a:r>
            <a:br>
              <a:rPr lang="ja-JP" altLang="en-US" sz="900" dirty="0">
                <a:latin typeface="メイリオ" pitchFamily="50" charset="-128"/>
                <a:ea typeface="メイリオ" pitchFamily="50" charset="-128"/>
              </a:rPr>
            </a:br>
            <a:r>
              <a:rPr lang="ja-JP" altLang="en-US" sz="900" dirty="0">
                <a:latin typeface="メイリオ" pitchFamily="50" charset="-128"/>
                <a:ea typeface="メイリオ" pitchFamily="50" charset="-128"/>
              </a:rPr>
              <a:t>・掲載開始日の</a:t>
            </a:r>
            <a:r>
              <a:rPr lang="en-US" altLang="ja-JP" sz="900" dirty="0">
                <a:latin typeface="メイリオ" panose="020B0604030504040204" pitchFamily="50" charset="-128"/>
                <a:ea typeface="メイリオ" panose="020B0604030504040204" pitchFamily="50" charset="-128"/>
              </a:rPr>
              <a:t>20</a:t>
            </a:r>
            <a:r>
              <a:rPr lang="ja-JP" altLang="en-US" sz="900" dirty="0">
                <a:latin typeface="メイリオ" panose="020B0604030504040204" pitchFamily="50" charset="-128"/>
                <a:ea typeface="メイリオ" panose="020B0604030504040204" pitchFamily="50" charset="-128"/>
              </a:rPr>
              <a:t>営業日前まで：広告料金の</a:t>
            </a:r>
            <a:r>
              <a:rPr lang="en-US" altLang="ja-JP" sz="900" dirty="0">
                <a:latin typeface="メイリオ" panose="020B0604030504040204" pitchFamily="50" charset="-128"/>
                <a:ea typeface="メイリオ" panose="020B0604030504040204" pitchFamily="50" charset="-128"/>
              </a:rPr>
              <a:t>30</a:t>
            </a:r>
            <a:r>
              <a:rPr lang="ja-JP" altLang="en-US" sz="900" dirty="0">
                <a:latin typeface="メイリオ" panose="020B0604030504040204" pitchFamily="50" charset="-128"/>
                <a:ea typeface="メイリオ" panose="020B0604030504040204" pitchFamily="50" charset="-128"/>
              </a:rPr>
              <a:t>％、掲載開始日の</a:t>
            </a:r>
            <a:r>
              <a:rPr lang="en-US" altLang="ja-JP" sz="900" dirty="0">
                <a:latin typeface="メイリオ" panose="020B0604030504040204" pitchFamily="50" charset="-128"/>
                <a:ea typeface="メイリオ" panose="020B0604030504040204" pitchFamily="50" charset="-128"/>
              </a:rPr>
              <a:t>15</a:t>
            </a:r>
            <a:r>
              <a:rPr lang="ja-JP" altLang="en-US" sz="900" dirty="0">
                <a:latin typeface="メイリオ" panose="020B0604030504040204" pitchFamily="50" charset="-128"/>
                <a:ea typeface="メイリオ" panose="020B0604030504040204" pitchFamily="50" charset="-128"/>
              </a:rPr>
              <a:t>営業日前～</a:t>
            </a:r>
            <a:r>
              <a:rPr lang="en-US" altLang="ja-JP" sz="900" dirty="0">
                <a:latin typeface="メイリオ" panose="020B0604030504040204" pitchFamily="50" charset="-128"/>
                <a:ea typeface="メイリオ" panose="020B0604030504040204" pitchFamily="50" charset="-128"/>
              </a:rPr>
              <a:t>4</a:t>
            </a:r>
            <a:r>
              <a:rPr lang="ja-JP" altLang="en-US" sz="900" dirty="0">
                <a:latin typeface="メイリオ" panose="020B0604030504040204" pitchFamily="50" charset="-128"/>
                <a:ea typeface="メイリオ" panose="020B0604030504040204" pitchFamily="50" charset="-128"/>
              </a:rPr>
              <a:t>営業日前まで：広告料金の</a:t>
            </a:r>
            <a:r>
              <a:rPr lang="en-US" altLang="ja-JP" sz="900" dirty="0">
                <a:latin typeface="メイリオ" panose="020B0604030504040204" pitchFamily="50" charset="-128"/>
                <a:ea typeface="メイリオ" panose="020B0604030504040204" pitchFamily="50" charset="-128"/>
              </a:rPr>
              <a:t>50</a:t>
            </a:r>
            <a:r>
              <a:rPr lang="ja-JP" altLang="en-US" sz="900" dirty="0">
                <a:latin typeface="メイリオ" panose="020B0604030504040204" pitchFamily="50" charset="-128"/>
                <a:ea typeface="メイリオ" panose="020B0604030504040204" pitchFamily="50" charset="-128"/>
              </a:rPr>
              <a:t>％、</a:t>
            </a:r>
            <a:r>
              <a:rPr lang="en-US" altLang="ja-JP" sz="900" dirty="0">
                <a:latin typeface="メイリオ" panose="020B0604030504040204" pitchFamily="50" charset="-128"/>
                <a:ea typeface="メイリオ" panose="020B0604030504040204" pitchFamily="50" charset="-128"/>
              </a:rPr>
              <a:t>4</a:t>
            </a:r>
            <a:r>
              <a:rPr lang="ja-JP" altLang="en-US" sz="900" dirty="0">
                <a:latin typeface="メイリオ" panose="020B0604030504040204" pitchFamily="50" charset="-128"/>
                <a:ea typeface="メイリオ" panose="020B0604030504040204" pitchFamily="50" charset="-128"/>
              </a:rPr>
              <a:t>営業日前以降：広告料金の</a:t>
            </a:r>
            <a:r>
              <a:rPr lang="en-US" altLang="ja-JP" sz="900" dirty="0">
                <a:latin typeface="メイリオ" panose="020B0604030504040204" pitchFamily="50" charset="-128"/>
                <a:ea typeface="メイリオ" panose="020B0604030504040204" pitchFamily="50" charset="-128"/>
              </a:rPr>
              <a:t>100</a:t>
            </a:r>
            <a:r>
              <a:rPr lang="ja-JP" altLang="en-US" sz="900" dirty="0">
                <a:latin typeface="メイリオ" panose="020B0604030504040204" pitchFamily="50" charset="-128"/>
                <a:ea typeface="メイリオ" panose="020B0604030504040204" pitchFamily="50" charset="-128"/>
              </a:rPr>
              <a:t>％</a:t>
            </a:r>
          </a:p>
        </p:txBody>
      </p:sp>
      <p:cxnSp>
        <p:nvCxnSpPr>
          <p:cNvPr id="12" name="直線コネクタ 11"/>
          <p:cNvCxnSpPr/>
          <p:nvPr/>
        </p:nvCxnSpPr>
        <p:spPr>
          <a:xfrm>
            <a:off x="962025" y="765175"/>
            <a:ext cx="8002588" cy="0"/>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sp>
        <p:nvSpPr>
          <p:cNvPr id="25606" name="Rectangle 2873"/>
          <p:cNvSpPr>
            <a:spLocks noChangeArrowheads="1"/>
          </p:cNvSpPr>
          <p:nvPr/>
        </p:nvSpPr>
        <p:spPr bwMode="auto">
          <a:xfrm>
            <a:off x="1249363" y="1038225"/>
            <a:ext cx="2027237" cy="393700"/>
          </a:xfrm>
          <a:prstGeom prst="rect">
            <a:avLst/>
          </a:prstGeom>
          <a:solidFill>
            <a:srgbClr val="FF9900"/>
          </a:solidFill>
          <a:ln w="127000" cap="rnd">
            <a:solidFill>
              <a:srgbClr val="FF9900"/>
            </a:solidFill>
            <a:round/>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latin typeface="メイリオ" panose="020B0604030504040204" pitchFamily="50" charset="-128"/>
                <a:ea typeface="メイリオ" panose="020B0604030504040204" pitchFamily="50" charset="-128"/>
              </a:rPr>
              <a:t>提案＆ご検討</a:t>
            </a:r>
            <a:endParaRPr lang="en-US" altLang="ja-JP" sz="1400" b="1">
              <a:solidFill>
                <a:schemeClr val="bg1"/>
              </a:solidFill>
              <a:latin typeface="メイリオ" panose="020B0604030504040204" pitchFamily="50" charset="-128"/>
              <a:ea typeface="メイリオ" panose="020B0604030504040204" pitchFamily="50" charset="-128"/>
            </a:endParaRPr>
          </a:p>
        </p:txBody>
      </p:sp>
      <p:sp>
        <p:nvSpPr>
          <p:cNvPr id="25607" name="Rectangle 2873"/>
          <p:cNvSpPr>
            <a:spLocks noChangeArrowheads="1"/>
          </p:cNvSpPr>
          <p:nvPr/>
        </p:nvSpPr>
        <p:spPr bwMode="auto">
          <a:xfrm>
            <a:off x="1249363" y="1682750"/>
            <a:ext cx="2027237" cy="393700"/>
          </a:xfrm>
          <a:prstGeom prst="rect">
            <a:avLst/>
          </a:prstGeom>
          <a:solidFill>
            <a:srgbClr val="FF9900"/>
          </a:solidFill>
          <a:ln w="127000" cap="rnd">
            <a:solidFill>
              <a:srgbClr val="FF9900"/>
            </a:solidFill>
            <a:round/>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latin typeface="メイリオ" panose="020B0604030504040204" pitchFamily="50" charset="-128"/>
                <a:ea typeface="メイリオ" panose="020B0604030504040204" pitchFamily="50" charset="-128"/>
              </a:rPr>
              <a:t>お申込み</a:t>
            </a:r>
            <a:endParaRPr lang="en-US" altLang="ja-JP" sz="1400" b="1">
              <a:solidFill>
                <a:schemeClr val="bg1"/>
              </a:solidFill>
              <a:latin typeface="メイリオ" panose="020B0604030504040204" pitchFamily="50" charset="-128"/>
              <a:ea typeface="メイリオ" panose="020B0604030504040204" pitchFamily="50" charset="-128"/>
            </a:endParaRPr>
          </a:p>
        </p:txBody>
      </p:sp>
      <p:sp>
        <p:nvSpPr>
          <p:cNvPr id="25608" name="Rectangle 2873"/>
          <p:cNvSpPr>
            <a:spLocks noChangeArrowheads="1"/>
          </p:cNvSpPr>
          <p:nvPr/>
        </p:nvSpPr>
        <p:spPr bwMode="auto">
          <a:xfrm>
            <a:off x="1249363" y="2327275"/>
            <a:ext cx="2027237" cy="393700"/>
          </a:xfrm>
          <a:prstGeom prst="rect">
            <a:avLst/>
          </a:prstGeom>
          <a:solidFill>
            <a:srgbClr val="FF9900"/>
          </a:solidFill>
          <a:ln w="127000" cap="rnd">
            <a:solidFill>
              <a:srgbClr val="FF9900"/>
            </a:solidFill>
            <a:round/>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latin typeface="メイリオ" panose="020B0604030504040204" pitchFamily="50" charset="-128"/>
                <a:ea typeface="メイリオ" panose="020B0604030504040204" pitchFamily="50" charset="-128"/>
              </a:rPr>
              <a:t>広告ご入稿</a:t>
            </a:r>
            <a:endParaRPr lang="en-US" altLang="ja-JP" sz="1400" b="1">
              <a:solidFill>
                <a:schemeClr val="bg1"/>
              </a:solidFill>
              <a:latin typeface="メイリオ" panose="020B0604030504040204" pitchFamily="50" charset="-128"/>
              <a:ea typeface="メイリオ" panose="020B0604030504040204" pitchFamily="50" charset="-128"/>
            </a:endParaRPr>
          </a:p>
        </p:txBody>
      </p:sp>
      <p:sp>
        <p:nvSpPr>
          <p:cNvPr id="25609" name="Rectangle 2873"/>
          <p:cNvSpPr>
            <a:spLocks noChangeArrowheads="1"/>
          </p:cNvSpPr>
          <p:nvPr/>
        </p:nvSpPr>
        <p:spPr bwMode="auto">
          <a:xfrm>
            <a:off x="1249363" y="2971800"/>
            <a:ext cx="2027237" cy="393700"/>
          </a:xfrm>
          <a:prstGeom prst="rect">
            <a:avLst/>
          </a:prstGeom>
          <a:solidFill>
            <a:srgbClr val="FF9900"/>
          </a:solidFill>
          <a:ln w="127000" cap="rnd">
            <a:solidFill>
              <a:srgbClr val="FF9900"/>
            </a:solidFill>
            <a:round/>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latin typeface="メイリオ" panose="020B0604030504040204" pitchFamily="50" charset="-128"/>
                <a:ea typeface="メイリオ" panose="020B0604030504040204" pitchFamily="50" charset="-128"/>
              </a:rPr>
              <a:t>配信・掲載準備</a:t>
            </a:r>
            <a:endParaRPr lang="en-US" altLang="ja-JP" sz="1400" b="1">
              <a:solidFill>
                <a:schemeClr val="bg1"/>
              </a:solidFill>
              <a:latin typeface="メイリオ" panose="020B0604030504040204" pitchFamily="50" charset="-128"/>
              <a:ea typeface="メイリオ" panose="020B0604030504040204" pitchFamily="50" charset="-128"/>
            </a:endParaRPr>
          </a:p>
        </p:txBody>
      </p:sp>
      <p:sp>
        <p:nvSpPr>
          <p:cNvPr id="25610" name="Rectangle 2873"/>
          <p:cNvSpPr>
            <a:spLocks noChangeArrowheads="1"/>
          </p:cNvSpPr>
          <p:nvPr/>
        </p:nvSpPr>
        <p:spPr bwMode="auto">
          <a:xfrm>
            <a:off x="1249363" y="3614738"/>
            <a:ext cx="2027237" cy="393700"/>
          </a:xfrm>
          <a:prstGeom prst="rect">
            <a:avLst/>
          </a:prstGeom>
          <a:solidFill>
            <a:srgbClr val="FF9900"/>
          </a:solidFill>
          <a:ln w="127000" cap="rnd">
            <a:solidFill>
              <a:srgbClr val="FF9900"/>
            </a:solidFill>
            <a:round/>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latin typeface="メイリオ" panose="020B0604030504040204" pitchFamily="50" charset="-128"/>
                <a:ea typeface="メイリオ" panose="020B0604030504040204" pitchFamily="50" charset="-128"/>
              </a:rPr>
              <a:t>配信・掲載開始</a:t>
            </a:r>
            <a:endParaRPr lang="en-US" altLang="ja-JP" sz="1400" b="1">
              <a:solidFill>
                <a:schemeClr val="bg1"/>
              </a:solidFill>
              <a:latin typeface="メイリオ" panose="020B0604030504040204" pitchFamily="50" charset="-128"/>
              <a:ea typeface="メイリオ" panose="020B0604030504040204" pitchFamily="50" charset="-128"/>
            </a:endParaRPr>
          </a:p>
        </p:txBody>
      </p:sp>
      <p:sp>
        <p:nvSpPr>
          <p:cNvPr id="25611" name="Rectangle 2873"/>
          <p:cNvSpPr>
            <a:spLocks noChangeArrowheads="1"/>
          </p:cNvSpPr>
          <p:nvPr/>
        </p:nvSpPr>
        <p:spPr bwMode="auto">
          <a:xfrm>
            <a:off x="1249363" y="4259263"/>
            <a:ext cx="2027237" cy="393700"/>
          </a:xfrm>
          <a:prstGeom prst="rect">
            <a:avLst/>
          </a:prstGeom>
          <a:solidFill>
            <a:srgbClr val="FF9900"/>
          </a:solidFill>
          <a:ln w="127000" cap="rnd">
            <a:solidFill>
              <a:srgbClr val="FF9900"/>
            </a:solidFill>
            <a:round/>
            <a:headEnd/>
            <a:tailEnd/>
          </a:ln>
        </p:spPr>
        <p:txBody>
          <a:bodyPr wrap="none" tIns="90000" bIns="468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latin typeface="メイリオ" panose="020B0604030504040204" pitchFamily="50" charset="-128"/>
                <a:ea typeface="メイリオ" panose="020B0604030504040204" pitchFamily="50" charset="-128"/>
              </a:rPr>
              <a:t>レポート提出</a:t>
            </a:r>
            <a:endParaRPr lang="en-US" altLang="ja-JP" sz="1400" b="1">
              <a:solidFill>
                <a:schemeClr val="bg1"/>
              </a:solidFill>
              <a:latin typeface="メイリオ" panose="020B0604030504040204" pitchFamily="50" charset="-128"/>
              <a:ea typeface="メイリオ" panose="020B0604030504040204" pitchFamily="50" charset="-128"/>
            </a:endParaRPr>
          </a:p>
        </p:txBody>
      </p:sp>
      <p:sp>
        <p:nvSpPr>
          <p:cNvPr id="25612" name="Text Box 2058"/>
          <p:cNvSpPr txBox="1">
            <a:spLocks noChangeArrowheads="1"/>
          </p:cNvSpPr>
          <p:nvPr/>
        </p:nvSpPr>
        <p:spPr bwMode="auto">
          <a:xfrm>
            <a:off x="3573463" y="1020763"/>
            <a:ext cx="539115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ts val="600"/>
              </a:spcBef>
              <a:buFontTx/>
              <a:buNone/>
            </a:pPr>
            <a:r>
              <a:rPr lang="ja-JP" altLang="en-US" sz="1100">
                <a:latin typeface="メイリオ" panose="020B0604030504040204" pitchFamily="50" charset="-128"/>
                <a:ea typeface="メイリオ" panose="020B0604030504040204" pitchFamily="50" charset="-128"/>
              </a:rPr>
              <a:t>弊社営業担当者までご相談ください。詳細についてご説明いたします。</a:t>
            </a:r>
          </a:p>
        </p:txBody>
      </p:sp>
      <p:sp>
        <p:nvSpPr>
          <p:cNvPr id="25613" name="Text Box 2058"/>
          <p:cNvSpPr txBox="1">
            <a:spLocks noChangeArrowheads="1"/>
          </p:cNvSpPr>
          <p:nvPr/>
        </p:nvSpPr>
        <p:spPr bwMode="auto">
          <a:xfrm>
            <a:off x="3573463" y="1662113"/>
            <a:ext cx="539115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ts val="600"/>
              </a:spcBef>
              <a:buFontTx/>
              <a:buNone/>
            </a:pPr>
            <a:r>
              <a:rPr lang="ja-JP" altLang="en-US" sz="1100" dirty="0">
                <a:latin typeface="メイリオ" panose="020B0604030504040204" pitchFamily="50" charset="-128"/>
                <a:ea typeface="メイリオ" panose="020B0604030504040204" pitchFamily="50" charset="-128"/>
              </a:rPr>
              <a:t>広告掲載の受付メールアドレスまでお申込みください。</a:t>
            </a:r>
            <a:endParaRPr lang="en-US" altLang="ja-JP" sz="1100" dirty="0">
              <a:latin typeface="メイリオ" panose="020B0604030504040204" pitchFamily="50" charset="-128"/>
              <a:ea typeface="メイリオ" panose="020B0604030504040204" pitchFamily="50" charset="-128"/>
            </a:endParaRPr>
          </a:p>
          <a:p>
            <a:pPr>
              <a:spcBef>
                <a:spcPts val="600"/>
              </a:spcBef>
              <a:buFontTx/>
              <a:buNone/>
            </a:pPr>
            <a:r>
              <a:rPr lang="ja-JP" altLang="en-US" sz="1100" dirty="0">
                <a:latin typeface="メイリオ" panose="020B0604030504040204" pitchFamily="50" charset="-128"/>
                <a:ea typeface="メイリオ" panose="020B0604030504040204" pitchFamily="50" charset="-128"/>
              </a:rPr>
              <a:t>広告お問い合わせ用メールアドレス：</a:t>
            </a:r>
            <a:r>
              <a:rPr lang="en-US" altLang="ja-JP" sz="1100" dirty="0">
                <a:latin typeface="メイリオ" panose="020B0604030504040204" pitchFamily="50" charset="-128"/>
                <a:ea typeface="メイリオ" panose="020B0604030504040204" pitchFamily="50" charset="-128"/>
                <a:hlinkClick r:id="rId4"/>
              </a:rPr>
              <a:t>mkamata@templatebank.com</a:t>
            </a:r>
            <a:r>
              <a:rPr lang="ja-JP" altLang="en-US" sz="1100" dirty="0">
                <a:latin typeface="メイリオ" panose="020B0604030504040204" pitchFamily="50" charset="-128"/>
                <a:ea typeface="メイリオ" panose="020B0604030504040204" pitchFamily="50" charset="-128"/>
              </a:rPr>
              <a:t>　</a:t>
            </a:r>
          </a:p>
        </p:txBody>
      </p:sp>
      <p:sp>
        <p:nvSpPr>
          <p:cNvPr id="25614" name="Text Box 2058"/>
          <p:cNvSpPr txBox="1">
            <a:spLocks noChangeArrowheads="1"/>
          </p:cNvSpPr>
          <p:nvPr/>
        </p:nvSpPr>
        <p:spPr bwMode="auto">
          <a:xfrm>
            <a:off x="3573462" y="2303463"/>
            <a:ext cx="5751066"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ts val="600"/>
              </a:spcBef>
              <a:buFontTx/>
              <a:buNone/>
            </a:pPr>
            <a:r>
              <a:rPr lang="ja-JP" altLang="en-US" sz="1100" dirty="0">
                <a:latin typeface="メイリオ" panose="020B0604030504040204" pitchFamily="50" charset="-128"/>
                <a:ea typeface="メイリオ" panose="020B0604030504040204" pitchFamily="50" charset="-128"/>
              </a:rPr>
              <a:t>メール広告・</a:t>
            </a:r>
            <a:r>
              <a:rPr lang="en-US" altLang="ja-JP" sz="1100" dirty="0">
                <a:latin typeface="メイリオ" panose="020B0604030504040204" pitchFamily="50" charset="-128"/>
                <a:ea typeface="メイリオ" panose="020B0604030504040204" pitchFamily="50" charset="-128"/>
              </a:rPr>
              <a:t>Web</a:t>
            </a:r>
            <a:r>
              <a:rPr lang="ja-JP" altLang="en-US" sz="1100" dirty="0">
                <a:latin typeface="メイリオ" panose="020B0604030504040204" pitchFamily="50" charset="-128"/>
                <a:ea typeface="メイリオ" panose="020B0604030504040204" pitchFamily="50" charset="-128"/>
              </a:rPr>
              <a:t>広告の入稿データを入稿用メールアドレスへお送りください。</a:t>
            </a:r>
            <a:endParaRPr lang="en-US" altLang="ja-JP" sz="1100" dirty="0">
              <a:latin typeface="メイリオ" panose="020B0604030504040204" pitchFamily="50" charset="-128"/>
              <a:ea typeface="メイリオ" panose="020B0604030504040204" pitchFamily="50" charset="-128"/>
            </a:endParaRPr>
          </a:p>
          <a:p>
            <a:pPr>
              <a:spcBef>
                <a:spcPts val="600"/>
              </a:spcBef>
              <a:buFontTx/>
              <a:buNone/>
            </a:pPr>
            <a:r>
              <a:rPr lang="ja-JP" altLang="en-US" sz="1100" dirty="0">
                <a:latin typeface="メイリオ" panose="020B0604030504040204" pitchFamily="50" charset="-128"/>
                <a:ea typeface="メイリオ" panose="020B0604030504040204" pitchFamily="50" charset="-128"/>
              </a:rPr>
              <a:t>入稿用メールアドレス：</a:t>
            </a:r>
            <a:r>
              <a:rPr lang="en-US" altLang="ja-JP" sz="1100" dirty="0">
                <a:latin typeface="メイリオ" panose="020B0604030504040204" pitchFamily="50" charset="-128"/>
                <a:ea typeface="メイリオ" panose="020B0604030504040204" pitchFamily="50" charset="-128"/>
                <a:hlinkClick r:id="rId4"/>
              </a:rPr>
              <a:t> mkamata@templatebank.com </a:t>
            </a:r>
            <a:r>
              <a:rPr lang="ja-JP" altLang="en-US" sz="1100" dirty="0">
                <a:latin typeface="メイリオ" panose="020B0604030504040204" pitchFamily="50" charset="-128"/>
                <a:ea typeface="メイリオ" panose="020B0604030504040204" pitchFamily="50" charset="-128"/>
              </a:rPr>
              <a:t>　</a:t>
            </a:r>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入稿指定日の</a:t>
            </a:r>
            <a:r>
              <a:rPr lang="en-US" altLang="ja-JP" sz="1100" dirty="0">
                <a:latin typeface="メイリオ" panose="020B0604030504040204" pitchFamily="50" charset="-128"/>
                <a:ea typeface="メイリオ" panose="020B0604030504040204" pitchFamily="50" charset="-128"/>
              </a:rPr>
              <a:t>17</a:t>
            </a:r>
            <a:r>
              <a:rPr lang="ja-JP" altLang="en-US" sz="1100" dirty="0">
                <a:latin typeface="メイリオ" panose="020B0604030504040204" pitchFamily="50" charset="-128"/>
                <a:ea typeface="メイリオ" panose="020B0604030504040204" pitchFamily="50" charset="-128"/>
              </a:rPr>
              <a:t>時まで</a:t>
            </a:r>
          </a:p>
        </p:txBody>
      </p:sp>
      <p:sp>
        <p:nvSpPr>
          <p:cNvPr id="25615" name="Text Box 2058"/>
          <p:cNvSpPr txBox="1">
            <a:spLocks noChangeArrowheads="1"/>
          </p:cNvSpPr>
          <p:nvPr/>
        </p:nvSpPr>
        <p:spPr bwMode="auto">
          <a:xfrm>
            <a:off x="3586163" y="2946400"/>
            <a:ext cx="5378450"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ts val="600"/>
              </a:spcBef>
              <a:buFontTx/>
              <a:buNone/>
            </a:pPr>
            <a:r>
              <a:rPr lang="ja-JP" altLang="en-US" sz="1100" dirty="0">
                <a:latin typeface="メイリオ" panose="020B0604030504040204" pitchFamily="50" charset="-128"/>
                <a:ea typeface="メイリオ" panose="020B0604030504040204" pitchFamily="50" charset="-128"/>
              </a:rPr>
              <a:t>弊社にて配信・掲載の準備を行います。</a:t>
            </a:r>
            <a:endParaRPr lang="en-US" altLang="ja-JP" sz="1100" dirty="0">
              <a:latin typeface="メイリオ" panose="020B0604030504040204" pitchFamily="50" charset="-128"/>
              <a:ea typeface="メイリオ" panose="020B0604030504040204" pitchFamily="50" charset="-128"/>
            </a:endParaRPr>
          </a:p>
          <a:p>
            <a:pPr>
              <a:spcBef>
                <a:spcPts val="600"/>
              </a:spcBef>
              <a:buFontTx/>
              <a:buNone/>
            </a:pPr>
            <a:r>
              <a:rPr lang="ja-JP" altLang="en-US" sz="1100" dirty="0">
                <a:latin typeface="メイリオ" panose="020B0604030504040204" pitchFamily="50" charset="-128"/>
                <a:ea typeface="メイリオ" panose="020B0604030504040204" pitchFamily="50" charset="-128"/>
              </a:rPr>
              <a:t>メール広告の場合、配信サンプルを送信し、内容をご確認いただきます。</a:t>
            </a:r>
          </a:p>
        </p:txBody>
      </p:sp>
      <p:sp>
        <p:nvSpPr>
          <p:cNvPr id="25616" name="Text Box 2058"/>
          <p:cNvSpPr txBox="1">
            <a:spLocks noChangeArrowheads="1"/>
          </p:cNvSpPr>
          <p:nvPr/>
        </p:nvSpPr>
        <p:spPr bwMode="auto">
          <a:xfrm>
            <a:off x="3573463" y="3587750"/>
            <a:ext cx="5391150"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ts val="600"/>
              </a:spcBef>
              <a:buFontTx/>
              <a:buNone/>
            </a:pPr>
            <a:r>
              <a:rPr lang="ja-JP" altLang="en-US" sz="1100">
                <a:latin typeface="メイリオ" panose="020B0604030504040204" pitchFamily="50" charset="-128"/>
                <a:ea typeface="メイリオ" panose="020B0604030504040204" pitchFamily="50" charset="-128"/>
              </a:rPr>
              <a:t>配信・掲載を開始いたします。</a:t>
            </a:r>
          </a:p>
        </p:txBody>
      </p:sp>
      <p:sp>
        <p:nvSpPr>
          <p:cNvPr id="25617" name="Text Box 2058"/>
          <p:cNvSpPr txBox="1">
            <a:spLocks noChangeArrowheads="1"/>
          </p:cNvSpPr>
          <p:nvPr/>
        </p:nvSpPr>
        <p:spPr bwMode="auto">
          <a:xfrm>
            <a:off x="3581400" y="4224338"/>
            <a:ext cx="5383213"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ts val="600"/>
              </a:spcBef>
              <a:buFontTx/>
              <a:buNone/>
            </a:pPr>
            <a:r>
              <a:rPr lang="ja-JP" altLang="en-US" sz="1100">
                <a:latin typeface="メイリオ" panose="020B0604030504040204" pitchFamily="50" charset="-128"/>
                <a:ea typeface="メイリオ" panose="020B0604030504040204" pitchFamily="50" charset="-128"/>
              </a:rPr>
              <a:t>指定日に広告のレポートを提出いたします。</a:t>
            </a:r>
          </a:p>
        </p:txBody>
      </p:sp>
      <p:sp>
        <p:nvSpPr>
          <p:cNvPr id="21" name="Text Box 2874"/>
          <p:cNvSpPr txBox="1">
            <a:spLocks noChangeArrowheads="1"/>
          </p:cNvSpPr>
          <p:nvPr/>
        </p:nvSpPr>
        <p:spPr bwMode="auto">
          <a:xfrm>
            <a:off x="8442325" y="6572250"/>
            <a:ext cx="593725"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10</a:t>
            </a:r>
            <a:r>
              <a:rPr lang="ja-JP" altLang="en-US" sz="800" dirty="0">
                <a:solidFill>
                  <a:schemeClr val="bg1">
                    <a:lumMod val="50000"/>
                  </a:schemeClr>
                </a:solidFill>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21400" y="109280"/>
            <a:ext cx="11684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タイトル 1"/>
          <p:cNvSpPr>
            <a:spLocks noGrp="1"/>
          </p:cNvSpPr>
          <p:nvPr>
            <p:ph type="title"/>
          </p:nvPr>
        </p:nvSpPr>
        <p:spPr>
          <a:xfrm>
            <a:off x="1187624" y="280988"/>
            <a:ext cx="6337300" cy="267692"/>
          </a:xfrm>
        </p:spPr>
        <p:txBody>
          <a:bodyPr>
            <a:noAutofit/>
          </a:bodyPr>
          <a:lstStyle/>
          <a:p>
            <a:pPr algn="l"/>
            <a:r>
              <a:rPr lang="ja-JP" altLang="en-US" sz="2400" b="1" dirty="0">
                <a:latin typeface="メイリオ" panose="020B0604030504040204" pitchFamily="50" charset="-128"/>
                <a:ea typeface="メイリオ" panose="020B0604030504040204" pitchFamily="50" charset="-128"/>
              </a:rPr>
              <a:t>メール広告　入稿規定</a:t>
            </a:r>
          </a:p>
        </p:txBody>
      </p:sp>
      <p:cxnSp>
        <p:nvCxnSpPr>
          <p:cNvPr id="6" name="直線コネクタ 5"/>
          <p:cNvCxnSpPr/>
          <p:nvPr/>
        </p:nvCxnSpPr>
        <p:spPr>
          <a:xfrm>
            <a:off x="991148" y="548680"/>
            <a:ext cx="8002588" cy="0"/>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graphicFrame>
        <p:nvGraphicFramePr>
          <p:cNvPr id="7" name="表 6"/>
          <p:cNvGraphicFramePr>
            <a:graphicFrameLocks noGrp="1"/>
          </p:cNvGraphicFramePr>
          <p:nvPr>
            <p:extLst>
              <p:ext uri="{D42A27DB-BD31-4B8C-83A1-F6EECF244321}">
                <p14:modId xmlns:p14="http://schemas.microsoft.com/office/powerpoint/2010/main" val="1590348520"/>
              </p:ext>
            </p:extLst>
          </p:nvPr>
        </p:nvGraphicFramePr>
        <p:xfrm>
          <a:off x="251520" y="646430"/>
          <a:ext cx="8771525" cy="5904103"/>
        </p:xfrm>
        <a:graphic>
          <a:graphicData uri="http://schemas.openxmlformats.org/drawingml/2006/table">
            <a:tbl>
              <a:tblPr firstRow="1" bandRow="1">
                <a:tableStyleId>{5C22544A-7EE6-4342-B048-85BDC9FD1C3A}</a:tableStyleId>
              </a:tblPr>
              <a:tblGrid>
                <a:gridCol w="864096">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2163759">
                  <a:extLst>
                    <a:ext uri="{9D8B030D-6E8A-4147-A177-3AD203B41FA5}">
                      <a16:colId xmlns:a16="http://schemas.microsoft.com/office/drawing/2014/main" val="20002"/>
                    </a:ext>
                  </a:extLst>
                </a:gridCol>
                <a:gridCol w="3871462">
                  <a:extLst>
                    <a:ext uri="{9D8B030D-6E8A-4147-A177-3AD203B41FA5}">
                      <a16:colId xmlns:a16="http://schemas.microsoft.com/office/drawing/2014/main" val="20003"/>
                    </a:ext>
                  </a:extLst>
                </a:gridCol>
              </a:tblGrid>
              <a:tr h="475438">
                <a:tc rowSpan="4">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テキスト</a:t>
                      </a:r>
                      <a:endParaRPr kumimoji="1" lang="en-US" altLang="ja-JP" sz="1000" b="0" dirty="0">
                        <a:solidFill>
                          <a:schemeClr val="tx1"/>
                        </a:solidFill>
                        <a:latin typeface="メイリオ" panose="020B0604030504040204" pitchFamily="50" charset="-128"/>
                        <a:ea typeface="メイリオ" panose="020B0604030504040204" pitchFamily="50" charset="-128"/>
                      </a:endParaRPr>
                    </a:p>
                    <a:p>
                      <a:r>
                        <a:rPr kumimoji="1" lang="ja-JP" altLang="en-US" sz="1000" b="0" dirty="0">
                          <a:solidFill>
                            <a:schemeClr val="tx1"/>
                          </a:solidFill>
                          <a:latin typeface="メイリオ" panose="020B0604030504040204" pitchFamily="50" charset="-128"/>
                          <a:ea typeface="メイリオ" panose="020B0604030504040204" pitchFamily="50" charset="-128"/>
                        </a:rPr>
                        <a:t>メール</a:t>
                      </a:r>
                      <a:endParaRPr kumimoji="1" lang="en-US" altLang="ja-JP" sz="1000" b="0" dirty="0">
                        <a:solidFill>
                          <a:schemeClr val="tx1"/>
                        </a:solidFill>
                        <a:latin typeface="メイリオ" panose="020B0604030504040204" pitchFamily="50" charset="-128"/>
                        <a:ea typeface="メイリオ" panose="020B0604030504040204" pitchFamily="50" charset="-128"/>
                      </a:endParaRPr>
                    </a:p>
                    <a:p>
                      <a:endParaRPr kumimoji="1" lang="en-US" altLang="ja-JP" sz="1000" b="0" dirty="0">
                        <a:solidFill>
                          <a:srgbClr val="FF0000"/>
                        </a:solidFill>
                        <a:latin typeface="メイリオ" panose="020B0604030504040204" pitchFamily="50" charset="-128"/>
                        <a:ea typeface="メイリオ" panose="020B0604030504040204" pitchFamily="50" charset="-128"/>
                      </a:endParaRPr>
                    </a:p>
                    <a:p>
                      <a:r>
                        <a:rPr kumimoji="1" lang="ja-JP" altLang="en-US" sz="1000" b="1" dirty="0">
                          <a:solidFill>
                            <a:srgbClr val="FF0000"/>
                          </a:solidFill>
                          <a:latin typeface="メイリオ" panose="020B0604030504040204" pitchFamily="50" charset="-128"/>
                          <a:ea typeface="メイリオ" panose="020B0604030504040204" pitchFamily="50" charset="-128"/>
                        </a:rPr>
                        <a:t>入稿締切：</a:t>
                      </a:r>
                      <a:endParaRPr kumimoji="1" lang="en-US" altLang="ja-JP" sz="1000" b="1" dirty="0">
                        <a:solidFill>
                          <a:srgbClr val="FF0000"/>
                        </a:solidFill>
                        <a:latin typeface="メイリオ" panose="020B0604030504040204" pitchFamily="50" charset="-128"/>
                        <a:ea typeface="メイリオ" panose="020B0604030504040204" pitchFamily="50" charset="-128"/>
                      </a:endParaRPr>
                    </a:p>
                    <a:p>
                      <a:r>
                        <a:rPr kumimoji="1" lang="en-US" altLang="ja-JP" sz="1000" b="1" dirty="0">
                          <a:solidFill>
                            <a:srgbClr val="FF0000"/>
                          </a:solidFill>
                          <a:latin typeface="メイリオ" panose="020B0604030504040204" pitchFamily="50" charset="-128"/>
                          <a:ea typeface="メイリオ" panose="020B0604030504040204" pitchFamily="50" charset="-128"/>
                        </a:rPr>
                        <a:t>3</a:t>
                      </a:r>
                      <a:r>
                        <a:rPr kumimoji="1" lang="ja-JP" altLang="en-US" sz="1000" b="1" dirty="0">
                          <a:solidFill>
                            <a:srgbClr val="FF0000"/>
                          </a:solidFill>
                          <a:latin typeface="メイリオ" panose="020B0604030504040204" pitchFamily="50" charset="-128"/>
                          <a:ea typeface="メイリオ" panose="020B0604030504040204" pitchFamily="50" charset="-128"/>
                        </a:rPr>
                        <a:t>営業日前</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貴社独占メール</a:t>
                      </a:r>
                    </a:p>
                  </a:txBody>
                  <a:tcPr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件名：全角</a:t>
                      </a:r>
                      <a:r>
                        <a:rPr kumimoji="1" lang="en-US" altLang="ja-JP" sz="1000" b="0" dirty="0">
                          <a:solidFill>
                            <a:schemeClr val="tx1"/>
                          </a:solidFill>
                          <a:latin typeface="メイリオ" panose="020B0604030504040204" pitchFamily="50" charset="-128"/>
                          <a:ea typeface="メイリオ" panose="020B0604030504040204" pitchFamily="50" charset="-128"/>
                        </a:rPr>
                        <a:t>35</a:t>
                      </a:r>
                      <a:r>
                        <a:rPr kumimoji="1" lang="ja-JP" altLang="en-US" sz="1000" b="0" dirty="0">
                          <a:solidFill>
                            <a:schemeClr val="tx1"/>
                          </a:solidFill>
                          <a:latin typeface="メイリオ" panose="020B0604030504040204" pitchFamily="50" charset="-128"/>
                          <a:ea typeface="メイリオ" panose="020B0604030504040204" pitchFamily="50" charset="-128"/>
                        </a:rPr>
                        <a:t>文字以内　</a:t>
                      </a:r>
                      <a:endParaRPr kumimoji="1" lang="en-US" altLang="ja-JP" sz="1000" b="0" dirty="0">
                        <a:solidFill>
                          <a:schemeClr val="tx1"/>
                        </a:solidFill>
                        <a:latin typeface="メイリオ" panose="020B0604030504040204" pitchFamily="50" charset="-128"/>
                        <a:ea typeface="メイリオ" panose="020B0604030504040204" pitchFamily="50" charset="-128"/>
                      </a:endParaRPr>
                    </a:p>
                    <a:p>
                      <a:r>
                        <a:rPr kumimoji="1" lang="en-US" altLang="ja-JP" sz="900" b="0" dirty="0">
                          <a:solidFill>
                            <a:schemeClr val="tx1"/>
                          </a:solidFill>
                          <a:latin typeface="メイリオ" panose="020B0604030504040204" pitchFamily="50" charset="-128"/>
                          <a:ea typeface="メイリオ" panose="020B0604030504040204" pitchFamily="50" charset="-128"/>
                        </a:rPr>
                        <a:t>※</a:t>
                      </a:r>
                      <a:r>
                        <a:rPr kumimoji="1" lang="ja-JP" altLang="en-US" sz="900" b="0" dirty="0">
                          <a:solidFill>
                            <a:schemeClr val="tx1"/>
                          </a:solidFill>
                          <a:latin typeface="メイリオ" panose="020B0604030504040204" pitchFamily="50" charset="-128"/>
                          <a:ea typeface="メイリオ" panose="020B0604030504040204" pitchFamily="50" charset="-128"/>
                        </a:rPr>
                        <a:t>件名</a:t>
                      </a:r>
                      <a:r>
                        <a:rPr kumimoji="1" lang="en-US" altLang="ja-JP" sz="900" b="0" dirty="0">
                          <a:solidFill>
                            <a:schemeClr val="tx1"/>
                          </a:solidFill>
                          <a:latin typeface="メイリオ" panose="020B0604030504040204" pitchFamily="50" charset="-128"/>
                          <a:ea typeface="メイリオ" panose="020B0604030504040204" pitchFamily="50" charset="-128"/>
                        </a:rPr>
                        <a:t>+【B-Form.biz Mail】</a:t>
                      </a:r>
                      <a:endParaRPr kumimoji="1" lang="ja-JP" altLang="en-US" sz="900" b="0" dirty="0">
                        <a:solidFill>
                          <a:schemeClr val="tx1"/>
                        </a:solidFill>
                        <a:latin typeface="メイリオ" panose="020B0604030504040204" pitchFamily="50" charset="-128"/>
                        <a:ea typeface="メイリオ" panose="020B0604030504040204" pitchFamily="50" charset="-128"/>
                      </a:endParaRPr>
                    </a:p>
                    <a:p>
                      <a:endParaRPr kumimoji="1" lang="en-US" altLang="ja-JP" sz="1000" b="0" dirty="0">
                        <a:solidFill>
                          <a:schemeClr val="tx1"/>
                        </a:solidFill>
                        <a:latin typeface="メイリオ" panose="020B0604030504040204" pitchFamily="50" charset="-128"/>
                        <a:ea typeface="メイリオ" panose="020B0604030504040204" pitchFamily="50" charset="-128"/>
                      </a:endParaRPr>
                    </a:p>
                    <a:p>
                      <a:r>
                        <a:rPr kumimoji="1" lang="ja-JP" altLang="en-US" sz="1000" b="0" dirty="0">
                          <a:solidFill>
                            <a:schemeClr val="tx1"/>
                          </a:solidFill>
                          <a:latin typeface="メイリオ" panose="020B0604030504040204" pitchFamily="50" charset="-128"/>
                          <a:ea typeface="メイリオ" panose="020B0604030504040204" pitchFamily="50" charset="-128"/>
                        </a:rPr>
                        <a:t>本文：全角</a:t>
                      </a:r>
                      <a:r>
                        <a:rPr kumimoji="1" lang="en-US" altLang="ja-JP" sz="1000" b="0" dirty="0">
                          <a:solidFill>
                            <a:schemeClr val="tx1"/>
                          </a:solidFill>
                          <a:latin typeface="メイリオ" panose="020B0604030504040204" pitchFamily="50" charset="-128"/>
                          <a:ea typeface="メイリオ" panose="020B0604030504040204" pitchFamily="50" charset="-128"/>
                        </a:rPr>
                        <a:t>36</a:t>
                      </a:r>
                      <a:r>
                        <a:rPr kumimoji="1" lang="ja-JP" altLang="en-US" sz="1000" b="0" dirty="0">
                          <a:solidFill>
                            <a:schemeClr val="tx1"/>
                          </a:solidFill>
                          <a:latin typeface="メイリオ" panose="020B0604030504040204" pitchFamily="50" charset="-128"/>
                          <a:ea typeface="メイリオ" panose="020B0604030504040204" pitchFamily="50" charset="-128"/>
                        </a:rPr>
                        <a:t>文字</a:t>
                      </a:r>
                      <a:r>
                        <a:rPr kumimoji="1" lang="en-US" altLang="ja-JP" sz="1000" b="0" dirty="0">
                          <a:solidFill>
                            <a:schemeClr val="tx1"/>
                          </a:solidFill>
                          <a:latin typeface="メイリオ" panose="020B0604030504040204" pitchFamily="50" charset="-128"/>
                          <a:ea typeface="メイリオ" panose="020B0604030504040204" pitchFamily="50" charset="-128"/>
                        </a:rPr>
                        <a:t>×100</a:t>
                      </a:r>
                      <a:r>
                        <a:rPr kumimoji="1" lang="ja-JP" altLang="en-US" sz="1000" b="0" dirty="0">
                          <a:solidFill>
                            <a:schemeClr val="tx1"/>
                          </a:solidFill>
                          <a:latin typeface="メイリオ" panose="020B0604030504040204" pitchFamily="50" charset="-128"/>
                          <a:ea typeface="メイリオ" panose="020B0604030504040204" pitchFamily="50" charset="-128"/>
                        </a:rPr>
                        <a:t>行以内</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rowSpan="4">
                  <a:txBody>
                    <a:bodyPr/>
                    <a:lstStyle/>
                    <a:p>
                      <a:pPr marL="0" marR="0" lvl="0" indent="0" algn="l" defTabSz="685800" rtl="0" eaLnBrk="1" fontAlgn="auto" latinLnBrk="0" hangingPunct="1">
                        <a:lnSpc>
                          <a:spcPts val="13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rPr>
                        <a:t>●文字コード：</a:t>
                      </a:r>
                      <a:r>
                        <a:rPr kumimoji="1" lang="en-US" altLang="ja-JP" sz="900" b="0" dirty="0">
                          <a:solidFill>
                            <a:schemeClr val="tx1"/>
                          </a:solidFill>
                          <a:latin typeface="メイリオ" panose="020B0604030504040204" pitchFamily="50" charset="-128"/>
                          <a:ea typeface="メイリオ" panose="020B0604030504040204" pitchFamily="50" charset="-128"/>
                        </a:rPr>
                        <a:t>Shift-JIS</a:t>
                      </a:r>
                      <a:endParaRPr kumimoji="1" lang="ja-JP" altLang="en-US"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●アスキーアートは、</a:t>
                      </a:r>
                      <a:r>
                        <a:rPr kumimoji="1" lang="en-US" altLang="ja-JP" sz="900" b="0" dirty="0">
                          <a:solidFill>
                            <a:schemeClr val="tx1"/>
                          </a:solidFill>
                          <a:latin typeface="メイリオ" panose="020B0604030504040204" pitchFamily="50" charset="-128"/>
                          <a:ea typeface="メイリオ" panose="020B0604030504040204" pitchFamily="50" charset="-128"/>
                        </a:rPr>
                        <a:t>1</a:t>
                      </a:r>
                      <a:r>
                        <a:rPr kumimoji="1" lang="ja-JP" altLang="en-US" sz="900" b="0" dirty="0">
                          <a:solidFill>
                            <a:schemeClr val="tx1"/>
                          </a:solidFill>
                          <a:latin typeface="メイリオ" panose="020B0604030504040204" pitchFamily="50" charset="-128"/>
                          <a:ea typeface="メイリオ" panose="020B0604030504040204" pitchFamily="50" charset="-128"/>
                        </a:rPr>
                        <a:t>件につき</a:t>
                      </a:r>
                      <a:r>
                        <a:rPr kumimoji="1" lang="en-US" altLang="ja-JP" sz="900" b="0" dirty="0">
                          <a:solidFill>
                            <a:schemeClr val="tx1"/>
                          </a:solidFill>
                          <a:latin typeface="メイリオ" panose="020B0604030504040204" pitchFamily="50" charset="-128"/>
                          <a:ea typeface="メイリオ" panose="020B0604030504040204" pitchFamily="50" charset="-128"/>
                        </a:rPr>
                        <a:t>15</a:t>
                      </a:r>
                      <a:r>
                        <a:rPr kumimoji="1" lang="ja-JP" altLang="en-US" sz="900" b="0" dirty="0">
                          <a:solidFill>
                            <a:schemeClr val="tx1"/>
                          </a:solidFill>
                          <a:latin typeface="メイリオ" panose="020B0604030504040204" pitchFamily="50" charset="-128"/>
                          <a:ea typeface="メイリオ" panose="020B0604030504040204" pitchFamily="50" charset="-128"/>
                        </a:rPr>
                        <a:t>行以内</a:t>
                      </a:r>
                      <a:r>
                        <a:rPr kumimoji="1" lang="en-US" altLang="ja-JP" sz="900" b="0" dirty="0">
                          <a:solidFill>
                            <a:schemeClr val="tx1"/>
                          </a:solidFill>
                          <a:latin typeface="メイリオ" panose="020B0604030504040204" pitchFamily="50" charset="-128"/>
                          <a:ea typeface="メイリオ" panose="020B0604030504040204" pitchFamily="50" charset="-128"/>
                        </a:rPr>
                        <a:t>2</a:t>
                      </a:r>
                      <a:r>
                        <a:rPr kumimoji="1" lang="ja-JP" altLang="en-US" sz="900" b="0" dirty="0">
                          <a:solidFill>
                            <a:schemeClr val="tx1"/>
                          </a:solidFill>
                          <a:latin typeface="メイリオ" panose="020B0604030504040204" pitchFamily="50" charset="-128"/>
                          <a:ea typeface="メイリオ" panose="020B0604030504040204" pitchFamily="50" charset="-128"/>
                        </a:rPr>
                        <a:t>件まで</a:t>
                      </a: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●半角カナ、機種依存文字、半角の</a:t>
                      </a:r>
                      <a:r>
                        <a:rPr kumimoji="1" lang="en-US" altLang="ja-JP" sz="900" b="0" dirty="0">
                          <a:solidFill>
                            <a:schemeClr val="tx1"/>
                          </a:solidFill>
                          <a:latin typeface="メイリオ" panose="020B0604030504040204" pitchFamily="50" charset="-128"/>
                          <a:ea typeface="メイリオ" panose="020B0604030504040204" pitchFamily="50" charset="-128"/>
                        </a:rPr>
                        <a:t>\</a:t>
                      </a:r>
                      <a:r>
                        <a:rPr kumimoji="1" lang="ja-JP" altLang="en-US" sz="900" b="0" dirty="0" err="1">
                          <a:solidFill>
                            <a:schemeClr val="tx1"/>
                          </a:solidFill>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a:t>
                      </a:r>
                      <a:r>
                        <a:rPr kumimoji="1" lang="ja-JP" altLang="en-US" sz="900" b="0" dirty="0" err="1">
                          <a:solidFill>
                            <a:schemeClr val="tx1"/>
                          </a:solidFill>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TAB</a:t>
                      </a: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　スペースは使用しないでください</a:t>
                      </a:r>
                    </a:p>
                    <a:p>
                      <a:pPr>
                        <a:lnSpc>
                          <a:spcPts val="1300"/>
                        </a:lnSpc>
                      </a:pPr>
                      <a:r>
                        <a:rPr lang="ja-JP" altLang="en-US" sz="900" b="0" dirty="0">
                          <a:solidFill>
                            <a:schemeClr val="tx1"/>
                          </a:solidFill>
                          <a:latin typeface="メイリオ" panose="020B0604030504040204" pitchFamily="50" charset="-128"/>
                          <a:ea typeface="メイリオ" panose="020B0604030504040204" pitchFamily="50" charset="-128"/>
                        </a:rPr>
                        <a:t>●</a:t>
                      </a:r>
                      <a:r>
                        <a:rPr lang="en-US" altLang="ja-JP" sz="900" b="0" dirty="0">
                          <a:solidFill>
                            <a:schemeClr val="tx1"/>
                          </a:solidFill>
                          <a:latin typeface="メイリオ" panose="020B0604030504040204" pitchFamily="50" charset="-128"/>
                          <a:ea typeface="メイリオ" panose="020B0604030504040204" pitchFamily="50" charset="-128"/>
                        </a:rPr>
                        <a:t>URL</a:t>
                      </a:r>
                      <a:r>
                        <a:rPr lang="ja-JP" altLang="en-US" sz="900" b="0" dirty="0">
                          <a:solidFill>
                            <a:schemeClr val="tx1"/>
                          </a:solidFill>
                          <a:latin typeface="メイリオ" panose="020B0604030504040204" pitchFamily="50" charset="-128"/>
                          <a:ea typeface="メイリオ" panose="020B0604030504040204" pitchFamily="50" charset="-128"/>
                        </a:rPr>
                        <a:t>の文字数は半角</a:t>
                      </a:r>
                      <a:r>
                        <a:rPr lang="en-US" altLang="ja-JP" sz="900" b="0" dirty="0">
                          <a:solidFill>
                            <a:schemeClr val="tx1"/>
                          </a:solidFill>
                          <a:latin typeface="メイリオ" panose="020B0604030504040204" pitchFamily="50" charset="-128"/>
                          <a:ea typeface="メイリオ" panose="020B0604030504040204" pitchFamily="50" charset="-128"/>
                        </a:rPr>
                        <a:t>300</a:t>
                      </a:r>
                      <a:r>
                        <a:rPr lang="ja-JP" altLang="en-US" sz="900" b="0" dirty="0">
                          <a:solidFill>
                            <a:schemeClr val="tx1"/>
                          </a:solidFill>
                          <a:latin typeface="メイリオ" panose="020B0604030504040204" pitchFamily="50" charset="-128"/>
                          <a:ea typeface="メイリオ" panose="020B0604030504040204" pitchFamily="50" charset="-128"/>
                        </a:rPr>
                        <a:t>文字までとしてください</a:t>
                      </a:r>
                      <a:endParaRPr lang="en-US" altLang="ja-JP" sz="900" dirty="0"/>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URL</a:t>
                      </a:r>
                      <a:r>
                        <a:rPr kumimoji="1" lang="ja-JP" altLang="en-US" sz="900" b="0" dirty="0">
                          <a:solidFill>
                            <a:schemeClr val="tx1"/>
                          </a:solidFill>
                          <a:latin typeface="メイリオ" panose="020B0604030504040204" pitchFamily="50" charset="-128"/>
                          <a:ea typeface="メイリオ" panose="020B0604030504040204" pitchFamily="50" charset="-128"/>
                        </a:rPr>
                        <a:t>掲載行に文字が入る場合、半角</a:t>
                      </a:r>
                      <a:r>
                        <a:rPr kumimoji="1" lang="en-US" altLang="ja-JP" sz="900" b="0" dirty="0">
                          <a:solidFill>
                            <a:schemeClr val="tx1"/>
                          </a:solidFill>
                          <a:latin typeface="メイリオ" panose="020B0604030504040204" pitchFamily="50" charset="-128"/>
                          <a:ea typeface="メイリオ" panose="020B0604030504040204" pitchFamily="50" charset="-128"/>
                        </a:rPr>
                        <a:t>56</a:t>
                      </a:r>
                      <a:r>
                        <a:rPr kumimoji="1" lang="ja-JP" altLang="en-US" sz="900" b="0" dirty="0">
                          <a:solidFill>
                            <a:schemeClr val="tx1"/>
                          </a:solidFill>
                          <a:latin typeface="メイリオ" panose="020B0604030504040204" pitchFamily="50" charset="-128"/>
                          <a:ea typeface="メイリオ" panose="020B0604030504040204" pitchFamily="50" charset="-128"/>
                        </a:rPr>
                        <a:t>文字以上のスペースを</a:t>
                      </a:r>
                      <a:r>
                        <a:rPr kumimoji="1" lang="en-US" altLang="ja-JP" sz="900" b="0" dirty="0">
                          <a:solidFill>
                            <a:schemeClr val="tx1"/>
                          </a:solidFill>
                          <a:latin typeface="メイリオ" panose="020B0604030504040204" pitchFamily="50" charset="-128"/>
                          <a:ea typeface="メイリオ" panose="020B0604030504040204" pitchFamily="50" charset="-128"/>
                        </a:rPr>
                        <a:t>URL</a:t>
                      </a:r>
                      <a:r>
                        <a:rPr kumimoji="1" lang="ja-JP" altLang="en-US" sz="900" b="0" dirty="0">
                          <a:solidFill>
                            <a:schemeClr val="tx1"/>
                          </a:solidFill>
                          <a:latin typeface="メイリオ" panose="020B0604030504040204" pitchFamily="50" charset="-128"/>
                          <a:ea typeface="メイリオ" panose="020B0604030504040204" pitchFamily="50" charset="-128"/>
                        </a:rPr>
                        <a:t>用に確保願います　（効果測定用に差し替えた際に必要です）</a:t>
                      </a: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URL</a:t>
                      </a:r>
                      <a:r>
                        <a:rPr kumimoji="1" lang="ja-JP" altLang="en-US" sz="900" b="0" dirty="0">
                          <a:solidFill>
                            <a:schemeClr val="tx1"/>
                          </a:solidFill>
                          <a:latin typeface="メイリオ" panose="020B0604030504040204" pitchFamily="50" charset="-128"/>
                          <a:ea typeface="メイリオ" panose="020B0604030504040204" pitchFamily="50" charset="-128"/>
                        </a:rPr>
                        <a:t>の前後に文字が入る場合は、半角スペースを空けて</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　ください</a:t>
                      </a: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●クリックレポートは、</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　　貴社独占メール：</a:t>
                      </a:r>
                      <a:r>
                        <a:rPr kumimoji="1" lang="en-US" altLang="ja-JP" sz="900" b="0" dirty="0">
                          <a:solidFill>
                            <a:schemeClr val="tx1"/>
                          </a:solidFill>
                          <a:latin typeface="メイリオ" panose="020B0604030504040204" pitchFamily="50" charset="-128"/>
                          <a:ea typeface="メイリオ" panose="020B0604030504040204" pitchFamily="50" charset="-128"/>
                        </a:rPr>
                        <a:t>URL10</a:t>
                      </a:r>
                      <a:r>
                        <a:rPr kumimoji="1" lang="ja-JP" altLang="en-US" sz="900" b="0" dirty="0">
                          <a:solidFill>
                            <a:schemeClr val="tx1"/>
                          </a:solidFill>
                          <a:latin typeface="メイリオ" panose="020B0604030504040204" pitchFamily="50" charset="-128"/>
                          <a:ea typeface="メイリオ" panose="020B0604030504040204" pitchFamily="50" charset="-128"/>
                        </a:rPr>
                        <a:t>件まで</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　　メールマガジン広告：</a:t>
                      </a:r>
                      <a:r>
                        <a:rPr kumimoji="1" lang="en-US" altLang="ja-JP" sz="900" b="0" dirty="0">
                          <a:solidFill>
                            <a:schemeClr val="tx1"/>
                          </a:solidFill>
                          <a:latin typeface="メイリオ" panose="020B0604030504040204" pitchFamily="50" charset="-128"/>
                          <a:ea typeface="メイリオ" panose="020B0604030504040204" pitchFamily="50" charset="-128"/>
                        </a:rPr>
                        <a:t>URL2</a:t>
                      </a:r>
                      <a:r>
                        <a:rPr kumimoji="1" lang="ja-JP" altLang="en-US" sz="900" b="0" dirty="0">
                          <a:solidFill>
                            <a:schemeClr val="tx1"/>
                          </a:solidFill>
                          <a:latin typeface="メイリオ" panose="020B0604030504040204" pitchFamily="50" charset="-128"/>
                          <a:ea typeface="メイリオ" panose="020B0604030504040204" pitchFamily="50" charset="-128"/>
                        </a:rPr>
                        <a:t>件まで</a:t>
                      </a: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●貴社独占メールには、ご出稿企業様 社名、お問合せ先等の情報を必ず入れてください</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0"/>
                  </a:ext>
                </a:extLst>
              </a:tr>
              <a:tr h="306531">
                <a:tc vMerge="1">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メールマガジン広告　編集記事</a:t>
                      </a:r>
                    </a:p>
                  </a:txBody>
                  <a:tcPr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全角</a:t>
                      </a:r>
                      <a:r>
                        <a:rPr kumimoji="1" lang="en-US" altLang="ja-JP" sz="1000" b="0" dirty="0">
                          <a:solidFill>
                            <a:schemeClr val="tx1"/>
                          </a:solidFill>
                          <a:latin typeface="メイリオ" panose="020B0604030504040204" pitchFamily="50" charset="-128"/>
                          <a:ea typeface="メイリオ" panose="020B0604030504040204" pitchFamily="50" charset="-128"/>
                        </a:rPr>
                        <a:t>36</a:t>
                      </a:r>
                      <a:r>
                        <a:rPr kumimoji="1" lang="ja-JP" altLang="en-US" sz="1000" b="0" dirty="0">
                          <a:solidFill>
                            <a:schemeClr val="tx1"/>
                          </a:solidFill>
                          <a:latin typeface="メイリオ" panose="020B0604030504040204" pitchFamily="50" charset="-128"/>
                          <a:ea typeface="メイリオ" panose="020B0604030504040204" pitchFamily="50" charset="-128"/>
                        </a:rPr>
                        <a:t>文字</a:t>
                      </a:r>
                      <a:r>
                        <a:rPr kumimoji="1" lang="en-US" altLang="ja-JP" sz="1000" b="0" dirty="0">
                          <a:solidFill>
                            <a:schemeClr val="tx1"/>
                          </a:solidFill>
                          <a:latin typeface="メイリオ" panose="020B0604030504040204" pitchFamily="50" charset="-128"/>
                          <a:ea typeface="メイリオ" panose="020B0604030504040204" pitchFamily="50" charset="-128"/>
                        </a:rPr>
                        <a:t>×10</a:t>
                      </a:r>
                      <a:r>
                        <a:rPr kumimoji="1" lang="ja-JP" altLang="en-US" sz="1000" b="0" dirty="0">
                          <a:solidFill>
                            <a:schemeClr val="tx1"/>
                          </a:solidFill>
                          <a:latin typeface="メイリオ" panose="020B0604030504040204" pitchFamily="50" charset="-128"/>
                          <a:ea typeface="メイリオ" panose="020B0604030504040204" pitchFamily="50" charset="-128"/>
                        </a:rPr>
                        <a:t>行程度</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vMerge="1">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1"/>
                  </a:ext>
                </a:extLst>
              </a:tr>
              <a:tr h="306531">
                <a:tc vMerge="1">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メールマガジン広告　ヘッダ</a:t>
                      </a:r>
                    </a:p>
                  </a:txBody>
                  <a:tcPr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全角</a:t>
                      </a:r>
                      <a:r>
                        <a:rPr kumimoji="1" lang="en-US" altLang="ja-JP" sz="1000" b="0" dirty="0">
                          <a:solidFill>
                            <a:schemeClr val="tx1"/>
                          </a:solidFill>
                          <a:latin typeface="メイリオ" panose="020B0604030504040204" pitchFamily="50" charset="-128"/>
                          <a:ea typeface="メイリオ" panose="020B0604030504040204" pitchFamily="50" charset="-128"/>
                        </a:rPr>
                        <a:t>36</a:t>
                      </a:r>
                      <a:r>
                        <a:rPr kumimoji="1" lang="ja-JP" altLang="en-US" sz="1000" b="0" dirty="0">
                          <a:solidFill>
                            <a:schemeClr val="tx1"/>
                          </a:solidFill>
                          <a:latin typeface="メイリオ" panose="020B0604030504040204" pitchFamily="50" charset="-128"/>
                          <a:ea typeface="メイリオ" panose="020B0604030504040204" pitchFamily="50" charset="-128"/>
                        </a:rPr>
                        <a:t>文字</a:t>
                      </a:r>
                      <a:r>
                        <a:rPr kumimoji="1" lang="en-US" altLang="ja-JP" sz="1000" b="0" dirty="0">
                          <a:solidFill>
                            <a:schemeClr val="tx1"/>
                          </a:solidFill>
                          <a:latin typeface="メイリオ" panose="020B0604030504040204" pitchFamily="50" charset="-128"/>
                          <a:ea typeface="メイリオ" panose="020B0604030504040204" pitchFamily="50" charset="-128"/>
                        </a:rPr>
                        <a:t>×5</a:t>
                      </a:r>
                      <a:r>
                        <a:rPr kumimoji="1" lang="ja-JP" altLang="en-US" sz="1000" b="0" dirty="0">
                          <a:solidFill>
                            <a:schemeClr val="tx1"/>
                          </a:solidFill>
                          <a:latin typeface="メイリオ" panose="020B0604030504040204" pitchFamily="50" charset="-128"/>
                          <a:ea typeface="メイリオ" panose="020B0604030504040204" pitchFamily="50" charset="-128"/>
                        </a:rPr>
                        <a:t>行以内</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vMerge="1">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691752">
                <a:tc vMerge="1">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メールマガジン広告　ミドル</a:t>
                      </a:r>
                    </a:p>
                  </a:txBody>
                  <a:tcPr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全角</a:t>
                      </a:r>
                      <a:r>
                        <a:rPr kumimoji="1" lang="en-US" altLang="ja-JP" sz="1000" b="0" dirty="0">
                          <a:solidFill>
                            <a:schemeClr val="tx1"/>
                          </a:solidFill>
                          <a:latin typeface="メイリオ" panose="020B0604030504040204" pitchFamily="50" charset="-128"/>
                          <a:ea typeface="メイリオ" panose="020B0604030504040204" pitchFamily="50" charset="-128"/>
                        </a:rPr>
                        <a:t>36</a:t>
                      </a:r>
                      <a:r>
                        <a:rPr kumimoji="1" lang="ja-JP" altLang="en-US" sz="1000" b="0" dirty="0">
                          <a:solidFill>
                            <a:schemeClr val="tx1"/>
                          </a:solidFill>
                          <a:latin typeface="メイリオ" panose="020B0604030504040204" pitchFamily="50" charset="-128"/>
                          <a:ea typeface="メイリオ" panose="020B0604030504040204" pitchFamily="50" charset="-128"/>
                        </a:rPr>
                        <a:t>文字</a:t>
                      </a:r>
                      <a:r>
                        <a:rPr kumimoji="1" lang="en-US" altLang="ja-JP" sz="1000" b="0" dirty="0">
                          <a:solidFill>
                            <a:schemeClr val="tx1"/>
                          </a:solidFill>
                          <a:latin typeface="メイリオ" panose="020B0604030504040204" pitchFamily="50" charset="-128"/>
                          <a:ea typeface="メイリオ" panose="020B0604030504040204" pitchFamily="50" charset="-128"/>
                        </a:rPr>
                        <a:t>×10</a:t>
                      </a:r>
                      <a:r>
                        <a:rPr kumimoji="1" lang="ja-JP" altLang="en-US" sz="1000" b="0" dirty="0">
                          <a:solidFill>
                            <a:schemeClr val="tx1"/>
                          </a:solidFill>
                          <a:latin typeface="メイリオ" panose="020B0604030504040204" pitchFamily="50" charset="-128"/>
                          <a:ea typeface="メイリオ" panose="020B0604030504040204" pitchFamily="50" charset="-128"/>
                        </a:rPr>
                        <a:t>行以内</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vMerge="1">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2352537">
                <a:tc>
                  <a:txBody>
                    <a:bodyPr/>
                    <a:lstStyle/>
                    <a:p>
                      <a:r>
                        <a:rPr kumimoji="1" lang="en-US" altLang="ja-JP" sz="1000" b="0" dirty="0">
                          <a:solidFill>
                            <a:schemeClr val="tx1"/>
                          </a:solidFill>
                          <a:latin typeface="メイリオ" panose="020B0604030504040204" pitchFamily="50" charset="-128"/>
                          <a:ea typeface="メイリオ" panose="020B0604030504040204" pitchFamily="50" charset="-128"/>
                        </a:rPr>
                        <a:t>HTML</a:t>
                      </a:r>
                    </a:p>
                    <a:p>
                      <a:r>
                        <a:rPr kumimoji="1" lang="ja-JP" altLang="en-US" sz="1000" b="0" dirty="0">
                          <a:solidFill>
                            <a:schemeClr val="tx1"/>
                          </a:solidFill>
                          <a:latin typeface="メイリオ" panose="020B0604030504040204" pitchFamily="50" charset="-128"/>
                          <a:ea typeface="メイリオ" panose="020B0604030504040204" pitchFamily="50" charset="-128"/>
                        </a:rPr>
                        <a:t>メール</a:t>
                      </a:r>
                      <a:br>
                        <a:rPr kumimoji="1" lang="en-US" altLang="ja-JP" sz="1000" b="0" dirty="0">
                          <a:solidFill>
                            <a:schemeClr val="tx1"/>
                          </a:solidFill>
                          <a:latin typeface="メイリオ" panose="020B0604030504040204" pitchFamily="50" charset="-128"/>
                          <a:ea typeface="メイリオ" panose="020B0604030504040204" pitchFamily="50" charset="-128"/>
                        </a:rPr>
                      </a:br>
                      <a:br>
                        <a:rPr kumimoji="1" lang="en-US" altLang="ja-JP" sz="1000" b="0" dirty="0">
                          <a:solidFill>
                            <a:schemeClr val="tx1"/>
                          </a:solidFill>
                          <a:latin typeface="メイリオ" panose="020B0604030504040204" pitchFamily="50" charset="-128"/>
                          <a:ea typeface="メイリオ" panose="020B0604030504040204" pitchFamily="50" charset="-128"/>
                        </a:rPr>
                      </a:br>
                      <a:r>
                        <a:rPr kumimoji="1" lang="ja-JP" altLang="en-US" sz="1000" b="1" dirty="0">
                          <a:solidFill>
                            <a:srgbClr val="FF0000"/>
                          </a:solidFill>
                          <a:latin typeface="メイリオ" panose="020B0604030504040204" pitchFamily="50" charset="-128"/>
                          <a:ea typeface="メイリオ" panose="020B0604030504040204" pitchFamily="50" charset="-128"/>
                        </a:rPr>
                        <a:t>入稿締切：</a:t>
                      </a:r>
                      <a:endParaRPr kumimoji="1" lang="en-US" altLang="ja-JP" sz="1000" b="1" dirty="0">
                        <a:solidFill>
                          <a:srgbClr val="FF0000"/>
                        </a:solidFill>
                        <a:latin typeface="メイリオ" panose="020B0604030504040204" pitchFamily="50" charset="-128"/>
                        <a:ea typeface="メイリオ" panose="020B0604030504040204" pitchFamily="50" charset="-128"/>
                      </a:endParaRPr>
                    </a:p>
                    <a:p>
                      <a:r>
                        <a:rPr kumimoji="1" lang="en-US" altLang="ja-JP" sz="1000" b="1" dirty="0">
                          <a:solidFill>
                            <a:srgbClr val="FF0000"/>
                          </a:solidFill>
                          <a:latin typeface="メイリオ" panose="020B0604030504040204" pitchFamily="50" charset="-128"/>
                          <a:ea typeface="メイリオ" panose="020B0604030504040204" pitchFamily="50" charset="-128"/>
                        </a:rPr>
                        <a:t>5</a:t>
                      </a:r>
                      <a:r>
                        <a:rPr kumimoji="1" lang="ja-JP" altLang="en-US" sz="1000" b="1" dirty="0">
                          <a:solidFill>
                            <a:srgbClr val="FF0000"/>
                          </a:solidFill>
                          <a:latin typeface="メイリオ" panose="020B0604030504040204" pitchFamily="50" charset="-128"/>
                          <a:ea typeface="メイリオ" panose="020B0604030504040204" pitchFamily="50" charset="-128"/>
                        </a:rPr>
                        <a:t>営業日前</a:t>
                      </a:r>
                    </a:p>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C000"/>
                    </a:solid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貴社独占メール</a:t>
                      </a:r>
                    </a:p>
                  </a:txBody>
                  <a:tcPr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件名：全角</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35</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文字以内　</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件名</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【B-Form.biz Mail】</a:t>
                      </a:r>
                      <a:endPar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ファイルサイズ：</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テキスト</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60KB</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以内</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画像</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600KB</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以内</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ページサイズ：横幅</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600pixel</a:t>
                      </a: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納品：件名＋</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html+</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画像</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テキスト（テキストパートの原稿指定が必要な場合）</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画像のファイル形式は</a:t>
                      </a:r>
                      <a:r>
                        <a:rPr kumimoji="1" lang="en-US" altLang="ja-JP" sz="900" b="0" i="0" u="none" strike="noStrike" cap="none" normalizeH="0" baseline="0" dirty="0" err="1">
                          <a:ln>
                            <a:noFill/>
                          </a:ln>
                          <a:solidFill>
                            <a:schemeClr val="tx1"/>
                          </a:solidFill>
                          <a:effectLst/>
                          <a:latin typeface="メイリオ" panose="020B0604030504040204" pitchFamily="50" charset="-128"/>
                          <a:ea typeface="メイリオ" panose="020B0604030504040204" pitchFamily="50" charset="-128"/>
                        </a:rPr>
                        <a:t>jpg,png,gif</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（画像ループ表示</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アニメーションは</a:t>
                      </a:r>
                      <a:endPar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不可）</a:t>
                      </a:r>
                      <a:endPar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lang="en-US" altLang="ja-JP" sz="900" dirty="0">
                          <a:latin typeface="メイリオ" panose="020B0604030504040204" pitchFamily="50" charset="-128"/>
                          <a:ea typeface="メイリオ" panose="020B0604030504040204" pitchFamily="50" charset="-128"/>
                        </a:rPr>
                        <a:t>※HTML</a:t>
                      </a:r>
                      <a:r>
                        <a:rPr lang="ja-JP" altLang="en-US" sz="900" dirty="0">
                          <a:latin typeface="メイリオ" panose="020B0604030504040204" pitchFamily="50" charset="-128"/>
                          <a:ea typeface="メイリオ" panose="020B0604030504040204" pitchFamily="50" charset="-128"/>
                        </a:rPr>
                        <a:t>パートは入稿用ファイルに差し込む形で原稿を作成してください 。</a:t>
                      </a:r>
                      <a:br>
                        <a:rPr lang="en-US" altLang="ja-JP" sz="900" dirty="0">
                          <a:latin typeface="メイリオ" panose="020B0604030504040204" pitchFamily="50" charset="-128"/>
                          <a:ea typeface="メイリオ" panose="020B0604030504040204" pitchFamily="50" charset="-128"/>
                        </a:rPr>
                      </a:br>
                      <a:r>
                        <a:rPr lang="ja-JP" altLang="en-US" sz="900" dirty="0">
                          <a:latin typeface="メイリオ" panose="020B0604030504040204" pitchFamily="50" charset="-128"/>
                          <a:ea typeface="メイリオ" panose="020B0604030504040204" pitchFamily="50" charset="-128"/>
                        </a:rPr>
                        <a:t>（入稿用ファイルは別途担当営業よりご案内いたします）</a:t>
                      </a:r>
                      <a:br>
                        <a:rPr lang="ja-JP" altLang="en-US" sz="900" dirty="0">
                          <a:latin typeface="メイリオ" panose="020B0604030504040204" pitchFamily="50" charset="-128"/>
                          <a:ea typeface="メイリオ" panose="020B0604030504040204" pitchFamily="50" charset="-128"/>
                        </a:rPr>
                      </a:br>
                      <a:endPar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●文字コード：</a:t>
                      </a:r>
                      <a:r>
                        <a:rPr kumimoji="1" lang="en-US" altLang="ja-JP" sz="900" b="0" dirty="0">
                          <a:solidFill>
                            <a:schemeClr val="tx1"/>
                          </a:solidFill>
                          <a:latin typeface="メイリオ" panose="020B0604030504040204" pitchFamily="50" charset="-128"/>
                          <a:ea typeface="メイリオ" panose="020B0604030504040204" pitchFamily="50" charset="-128"/>
                        </a:rPr>
                        <a:t>Shift-JIS</a:t>
                      </a:r>
                      <a:endParaRPr kumimoji="1" lang="ja-JP" altLang="en-US"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●使用禁止事項：</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　　・</a:t>
                      </a:r>
                      <a:r>
                        <a:rPr kumimoji="1" lang="en-US" altLang="ja-JP" sz="900" b="0" dirty="0">
                          <a:solidFill>
                            <a:schemeClr val="tx1"/>
                          </a:solidFill>
                          <a:latin typeface="メイリオ" panose="020B0604030504040204" pitchFamily="50" charset="-128"/>
                          <a:ea typeface="メイリオ" panose="020B0604030504040204" pitchFamily="50" charset="-128"/>
                        </a:rPr>
                        <a:t>JavaScript</a:t>
                      </a:r>
                      <a:r>
                        <a:rPr kumimoji="1" lang="ja-JP" altLang="en-US" sz="900" b="0" dirty="0">
                          <a:solidFill>
                            <a:schemeClr val="tx1"/>
                          </a:solidFill>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VBScript</a:t>
                      </a:r>
                      <a:r>
                        <a:rPr kumimoji="1" lang="ja-JP" altLang="en-US" sz="900" b="0" dirty="0">
                          <a:solidFill>
                            <a:schemeClr val="tx1"/>
                          </a:solidFill>
                          <a:latin typeface="メイリオ" panose="020B0604030504040204" pitchFamily="50" charset="-128"/>
                          <a:ea typeface="メイリオ" panose="020B0604030504040204" pitchFamily="50" charset="-128"/>
                        </a:rPr>
                        <a:t>等のスクリプト、</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　　　</a:t>
                      </a:r>
                      <a:r>
                        <a:rPr kumimoji="1" lang="en-US" altLang="ja-JP" sz="900" b="0" dirty="0" err="1">
                          <a:solidFill>
                            <a:schemeClr val="tx1"/>
                          </a:solidFill>
                          <a:latin typeface="メイリオ" panose="020B0604030504040204" pitchFamily="50" charset="-128"/>
                          <a:ea typeface="メイリオ" panose="020B0604030504040204" pitchFamily="50" charset="-128"/>
                        </a:rPr>
                        <a:t>iframe</a:t>
                      </a:r>
                      <a:r>
                        <a:rPr kumimoji="1" lang="ja-JP" altLang="en-US" sz="900" b="0" dirty="0">
                          <a:solidFill>
                            <a:schemeClr val="tx1"/>
                          </a:solidFill>
                          <a:latin typeface="メイリオ" panose="020B0604030504040204" pitchFamily="50" charset="-128"/>
                          <a:ea typeface="メイリオ" panose="020B0604030504040204" pitchFamily="50" charset="-128"/>
                        </a:rPr>
                        <a:t>、動画</a:t>
                      </a:r>
                      <a:r>
                        <a:rPr kumimoji="1" lang="en-US" altLang="ja-JP" sz="900" b="0" dirty="0">
                          <a:solidFill>
                            <a:schemeClr val="tx1"/>
                          </a:solidFill>
                          <a:latin typeface="メイリオ" panose="020B0604030504040204" pitchFamily="50" charset="-128"/>
                          <a:ea typeface="メイリオ" panose="020B0604030504040204" pitchFamily="50" charset="-128"/>
                        </a:rPr>
                        <a:t>/</a:t>
                      </a:r>
                      <a:r>
                        <a:rPr kumimoji="1" lang="ja-JP" altLang="en-US" sz="900" b="0" dirty="0">
                          <a:solidFill>
                            <a:schemeClr val="tx1"/>
                          </a:solidFill>
                          <a:latin typeface="メイリオ" panose="020B0604030504040204" pitchFamily="50" charset="-128"/>
                          <a:ea typeface="メイリオ" panose="020B0604030504040204" pitchFamily="50" charset="-128"/>
                        </a:rPr>
                        <a:t>音声の埋め込み</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rPr>
                        <a:t>　　・外部</a:t>
                      </a:r>
                      <a:r>
                        <a:rPr kumimoji="1" lang="en-US" altLang="ja-JP" sz="900" b="0" dirty="0">
                          <a:solidFill>
                            <a:schemeClr val="tx1"/>
                          </a:solidFill>
                          <a:latin typeface="メイリオ" panose="020B0604030504040204" pitchFamily="50" charset="-128"/>
                          <a:ea typeface="メイリオ" panose="020B0604030504040204" pitchFamily="50" charset="-128"/>
                        </a:rPr>
                        <a:t>CSS</a:t>
                      </a:r>
                      <a:r>
                        <a:rPr kumimoji="1" lang="ja-JP" altLang="en-US" sz="900" b="0" dirty="0">
                          <a:solidFill>
                            <a:schemeClr val="tx1"/>
                          </a:solidFill>
                          <a:latin typeface="メイリオ" panose="020B0604030504040204" pitchFamily="50" charset="-128"/>
                          <a:ea typeface="メイリオ" panose="020B0604030504040204" pitchFamily="50" charset="-128"/>
                        </a:rPr>
                        <a:t>の読み込み</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rPr>
                        <a:t>      ・</a:t>
                      </a:r>
                      <a:r>
                        <a:rPr kumimoji="1" lang="en-US" altLang="ja-JP" sz="900" b="0" dirty="0">
                          <a:solidFill>
                            <a:schemeClr val="tx1"/>
                          </a:solidFill>
                          <a:latin typeface="メイリオ" panose="020B0604030504040204" pitchFamily="50" charset="-128"/>
                          <a:ea typeface="メイリオ" panose="020B0604030504040204" pitchFamily="50" charset="-128"/>
                        </a:rPr>
                        <a:t>META</a:t>
                      </a:r>
                      <a:r>
                        <a:rPr kumimoji="1" lang="ja-JP" altLang="en-US" sz="900" b="0" dirty="0">
                          <a:solidFill>
                            <a:schemeClr val="tx1"/>
                          </a:solidFill>
                          <a:latin typeface="メイリオ" panose="020B0604030504040204" pitchFamily="50" charset="-128"/>
                          <a:ea typeface="メイリオ" panose="020B0604030504040204" pitchFamily="50" charset="-128"/>
                        </a:rPr>
                        <a:t>タグ全般の埋め込み</a:t>
                      </a:r>
                      <a:br>
                        <a:rPr kumimoji="1" lang="en-US" altLang="ja-JP" sz="900" b="0" dirty="0">
                          <a:solidFill>
                            <a:schemeClr val="tx1"/>
                          </a:solidFill>
                          <a:latin typeface="メイリオ" panose="020B0604030504040204" pitchFamily="50" charset="-128"/>
                          <a:ea typeface="メイリオ" panose="020B0604030504040204" pitchFamily="50" charset="-128"/>
                        </a:rPr>
                      </a:br>
                      <a:r>
                        <a:rPr kumimoji="1" lang="ja-JP" altLang="en-US" sz="900" b="0" dirty="0">
                          <a:solidFill>
                            <a:schemeClr val="tx1"/>
                          </a:solidFill>
                          <a:latin typeface="メイリオ" panose="020B0604030504040204" pitchFamily="50" charset="-128"/>
                          <a:ea typeface="メイリオ" panose="020B0604030504040204" pitchFamily="50" charset="-128"/>
                        </a:rPr>
                        <a:t>　　・画像ループ表示</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rPr>
                        <a:t>　　・アニメーション</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rPr>
                        <a:t>　　・機種依存文字、半角カナ文字</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●クリックレポートは</a:t>
                      </a:r>
                      <a:r>
                        <a:rPr kumimoji="1" lang="en-US" altLang="ja-JP" sz="900" b="0" dirty="0">
                          <a:solidFill>
                            <a:schemeClr val="tx1"/>
                          </a:solidFill>
                          <a:latin typeface="メイリオ" panose="020B0604030504040204" pitchFamily="50" charset="-128"/>
                          <a:ea typeface="メイリオ" panose="020B0604030504040204" pitchFamily="50" charset="-128"/>
                        </a:rPr>
                        <a:t>URL10</a:t>
                      </a:r>
                      <a:r>
                        <a:rPr kumimoji="1" lang="ja-JP" altLang="en-US" sz="900" b="0" dirty="0">
                          <a:solidFill>
                            <a:schemeClr val="tx1"/>
                          </a:solidFill>
                          <a:latin typeface="メイリオ" panose="020B0604030504040204" pitchFamily="50" charset="-128"/>
                          <a:ea typeface="メイリオ" panose="020B0604030504040204" pitchFamily="50" charset="-128"/>
                        </a:rPr>
                        <a:t>件まで</a:t>
                      </a: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●ご出稿企業様 社名、お問合せ先等の情報を必ず入れてください</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●画像パス：相対パス（</a:t>
                      </a:r>
                      <a:r>
                        <a:rPr kumimoji="1" lang="en-US" altLang="ja-JP" sz="900" b="0" dirty="0">
                          <a:solidFill>
                            <a:schemeClr val="tx1"/>
                          </a:solidFill>
                          <a:latin typeface="メイリオ" panose="020B0604030504040204" pitchFamily="50" charset="-128"/>
                          <a:ea typeface="メイリオ" panose="020B0604030504040204" pitchFamily="50" charset="-128"/>
                        </a:rPr>
                        <a:t>※</a:t>
                      </a:r>
                      <a:r>
                        <a:rPr kumimoji="1" lang="ja-JP" altLang="en-US" sz="900" b="0" dirty="0">
                          <a:solidFill>
                            <a:schemeClr val="tx1"/>
                          </a:solidFill>
                          <a:latin typeface="メイリオ" panose="020B0604030504040204" pitchFamily="50" charset="-128"/>
                          <a:ea typeface="メイリオ" panose="020B0604030504040204" pitchFamily="50" charset="-128"/>
                        </a:rPr>
                        <a:t>画像は当社サーバーに設置いたします）</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URL</a:t>
                      </a:r>
                      <a:r>
                        <a:rPr kumimoji="1" lang="ja-JP" altLang="en-US" sz="900" b="0" dirty="0">
                          <a:solidFill>
                            <a:schemeClr val="tx1"/>
                          </a:solidFill>
                          <a:latin typeface="メイリオ" panose="020B0604030504040204" pitchFamily="50" charset="-128"/>
                          <a:ea typeface="メイリオ" panose="020B0604030504040204" pitchFamily="50" charset="-128"/>
                        </a:rPr>
                        <a:t>のリンク設定：「</a:t>
                      </a:r>
                      <a:r>
                        <a:rPr kumimoji="1" lang="en-US" altLang="ja-JP" sz="900" b="0" dirty="0">
                          <a:solidFill>
                            <a:schemeClr val="tx1"/>
                          </a:solidFill>
                          <a:latin typeface="メイリオ" panose="020B0604030504040204" pitchFamily="50" charset="-128"/>
                          <a:ea typeface="メイリオ" panose="020B0604030504040204" pitchFamily="50" charset="-128"/>
                        </a:rPr>
                        <a:t>target=</a:t>
                      </a:r>
                      <a:r>
                        <a:rPr lang="en-US" altLang="ja-JP" sz="900" dirty="0">
                          <a:latin typeface="メイリオ" panose="020B0604030504040204" pitchFamily="50" charset="-128"/>
                          <a:ea typeface="メイリオ" panose="020B0604030504040204" pitchFamily="50" charset="-128"/>
                        </a:rPr>
                        <a:t>"_blank"</a:t>
                      </a:r>
                      <a:r>
                        <a:rPr kumimoji="1" lang="ja-JP" altLang="en-US" sz="900" b="0" dirty="0">
                          <a:solidFill>
                            <a:schemeClr val="tx1"/>
                          </a:solidFill>
                          <a:latin typeface="メイリオ" panose="020B0604030504040204" pitchFamily="50" charset="-128"/>
                          <a:ea typeface="メイリオ" panose="020B0604030504040204" pitchFamily="50" charset="-128"/>
                        </a:rPr>
                        <a:t>」</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●テキストパート：貴社独占メール（テキストメール）の規定に準じます。</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ts val="1300"/>
                        </a:lnSpc>
                        <a:spcBef>
                          <a:spcPts val="0"/>
                        </a:spcBef>
                        <a:spcAft>
                          <a:spcPts val="0"/>
                        </a:spcAft>
                        <a:buClrTx/>
                        <a:buSzTx/>
                        <a:buFontTx/>
                        <a:buNone/>
                        <a:tabLst/>
                        <a:defRPr/>
                      </a:pPr>
                      <a:r>
                        <a:rPr kumimoji="1" lang="en-US" altLang="ja-JP" sz="800" b="0" dirty="0">
                          <a:solidFill>
                            <a:schemeClr val="tx1"/>
                          </a:solidFill>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メーラー・ブラウザ等環境・設定によって、意図した表示がされないことがあります。予めご了承ください</a:t>
                      </a:r>
                      <a:r>
                        <a:rPr kumimoji="1" lang="ja-JP" altLang="en-US" sz="800" b="0" dirty="0">
                          <a:solidFill>
                            <a:schemeClr val="tx1"/>
                          </a:solidFill>
                          <a:latin typeface="メイリオ" panose="020B0604030504040204" pitchFamily="50" charset="-128"/>
                          <a:ea typeface="メイリオ" panose="020B0604030504040204" pitchFamily="50" charset="-128"/>
                        </a:rPr>
                        <a:t>。</a:t>
                      </a:r>
                      <a:endParaRPr kumimoji="1" lang="en-US" altLang="ja-JP" sz="8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en-US" altLang="ja-JP" sz="800" b="0" dirty="0">
                          <a:solidFill>
                            <a:schemeClr val="tx1"/>
                          </a:solidFill>
                          <a:latin typeface="メイリオ" panose="020B0604030504040204" pitchFamily="50" charset="-128"/>
                          <a:ea typeface="メイリオ" panose="020B0604030504040204" pitchFamily="50" charset="-128"/>
                        </a:rPr>
                        <a:t>※</a:t>
                      </a:r>
                      <a:r>
                        <a:rPr kumimoji="1" lang="ja-JP" altLang="en-US" sz="800" b="0" dirty="0">
                          <a:solidFill>
                            <a:schemeClr val="tx1"/>
                          </a:solidFill>
                          <a:latin typeface="メイリオ" panose="020B0604030504040204" pitchFamily="50" charset="-128"/>
                          <a:ea typeface="メイリオ" panose="020B0604030504040204" pitchFamily="50" charset="-128"/>
                        </a:rPr>
                        <a:t>原稿中に</a:t>
                      </a:r>
                      <a:r>
                        <a:rPr lang="en-US" altLang="ja-JP" sz="800" dirty="0">
                          <a:latin typeface="メイリオ" panose="020B0604030504040204" pitchFamily="50" charset="-128"/>
                          <a:ea typeface="メイリオ" panose="020B0604030504040204" pitchFamily="50" charset="-128"/>
                        </a:rPr>
                        <a:t>URL</a:t>
                      </a:r>
                      <a:r>
                        <a:rPr lang="ja-JP" altLang="en-US" sz="800" dirty="0">
                          <a:latin typeface="メイリオ" panose="020B0604030504040204" pitchFamily="50" charset="-128"/>
                          <a:ea typeface="メイリオ" panose="020B0604030504040204" pitchFamily="50" charset="-128"/>
                        </a:rPr>
                        <a:t>の記載があり、その</a:t>
                      </a:r>
                      <a:r>
                        <a:rPr lang="en-US" altLang="ja-JP" sz="800" dirty="0">
                          <a:latin typeface="メイリオ" panose="020B0604030504040204" pitchFamily="50" charset="-128"/>
                          <a:ea typeface="メイリオ" panose="020B0604030504040204" pitchFamily="50" charset="-128"/>
                        </a:rPr>
                        <a:t>URL</a:t>
                      </a:r>
                      <a:r>
                        <a:rPr lang="ja-JP" altLang="en-US" sz="800" dirty="0">
                          <a:latin typeface="メイリオ" panose="020B0604030504040204" pitchFamily="50" charset="-128"/>
                          <a:ea typeface="メイリオ" panose="020B0604030504040204" pitchFamily="50" charset="-128"/>
                        </a:rPr>
                        <a:t>に対して</a:t>
                      </a:r>
                      <a:r>
                        <a:rPr lang="en-US" altLang="ja-JP" sz="800" dirty="0">
                          <a:latin typeface="メイリオ" panose="020B0604030504040204" pitchFamily="50" charset="-128"/>
                          <a:ea typeface="メイリオ" panose="020B0604030504040204" pitchFamily="50" charset="-128"/>
                        </a:rPr>
                        <a:t>A</a:t>
                      </a:r>
                      <a:r>
                        <a:rPr lang="ja-JP" altLang="en-US" sz="800" dirty="0">
                          <a:latin typeface="メイリオ" panose="020B0604030504040204" pitchFamily="50" charset="-128"/>
                          <a:ea typeface="メイリオ" panose="020B0604030504040204" pitchFamily="50" charset="-128"/>
                        </a:rPr>
                        <a:t>タグでジャンプ指定をされる場合、クリックレポート対象外となります。</a:t>
                      </a:r>
                      <a:endParaRPr kumimoji="1" lang="ja-JP" altLang="en-US" sz="9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8" name="Text Box 2874"/>
          <p:cNvSpPr txBox="1">
            <a:spLocks noChangeArrowheads="1"/>
          </p:cNvSpPr>
          <p:nvPr/>
        </p:nvSpPr>
        <p:spPr bwMode="auto">
          <a:xfrm>
            <a:off x="8400011" y="6482308"/>
            <a:ext cx="593725" cy="215444"/>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11</a:t>
            </a:r>
            <a:r>
              <a:rPr lang="ja-JP" altLang="en-US" sz="800" dirty="0">
                <a:solidFill>
                  <a:schemeClr val="bg1">
                    <a:lumMod val="50000"/>
                  </a:schemeClr>
                </a:solidFill>
              </a:rPr>
              <a:t>－</a:t>
            </a:r>
          </a:p>
        </p:txBody>
      </p:sp>
    </p:spTree>
    <p:extLst>
      <p:ext uri="{BB962C8B-B14F-4D97-AF65-F5344CB8AC3E}">
        <p14:creationId xmlns:p14="http://schemas.microsoft.com/office/powerpoint/2010/main" val="3308368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図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96213" y="280988"/>
            <a:ext cx="11684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タイトル 1"/>
          <p:cNvSpPr>
            <a:spLocks noGrp="1"/>
          </p:cNvSpPr>
          <p:nvPr>
            <p:ph type="title"/>
          </p:nvPr>
        </p:nvSpPr>
        <p:spPr>
          <a:xfrm>
            <a:off x="1187450" y="280988"/>
            <a:ext cx="6337300" cy="484187"/>
          </a:xfrm>
        </p:spPr>
        <p:txBody>
          <a:bodyPr>
            <a:normAutofit fontScale="90000"/>
          </a:bodyPr>
          <a:lstStyle/>
          <a:p>
            <a:pPr algn="l"/>
            <a:r>
              <a:rPr lang="zh-TW" altLang="en-US" sz="2800" b="1" dirty="0">
                <a:latin typeface="メイリオ" panose="020B0604030504040204" pitchFamily="50" charset="-128"/>
                <a:ea typeface="メイリオ" panose="020B0604030504040204" pitchFamily="50" charset="-128"/>
              </a:rPr>
              <a:t>広告掲載基準</a:t>
            </a:r>
            <a:endParaRPr lang="ja-JP" altLang="en-US" sz="2800" b="1" dirty="0">
              <a:latin typeface="メイリオ" panose="020B0604030504040204" pitchFamily="50" charset="-128"/>
              <a:ea typeface="メイリオ" panose="020B0604030504040204" pitchFamily="50" charset="-128"/>
            </a:endParaRPr>
          </a:p>
        </p:txBody>
      </p:sp>
      <p:sp>
        <p:nvSpPr>
          <p:cNvPr id="27653" name="コンテンツ プレースホルダー 1"/>
          <p:cNvSpPr>
            <a:spLocks noGrp="1"/>
          </p:cNvSpPr>
          <p:nvPr>
            <p:ph idx="1"/>
          </p:nvPr>
        </p:nvSpPr>
        <p:spPr>
          <a:xfrm>
            <a:off x="395536" y="908720"/>
            <a:ext cx="8569077" cy="5757192"/>
          </a:xfrm>
        </p:spPr>
        <p:txBody>
          <a:bodyPr>
            <a:noAutofit/>
          </a:bodyPr>
          <a:lstStyle/>
          <a:p>
            <a:pPr algn="l">
              <a:lnSpc>
                <a:spcPct val="120000"/>
              </a:lnSpc>
              <a:spcBef>
                <a:spcPts val="300"/>
              </a:spcBef>
              <a:defRPr/>
            </a:pPr>
            <a:r>
              <a:rPr lang="ja-JP" altLang="en-US" sz="1000" dirty="0">
                <a:latin typeface="メイリオ" pitchFamily="50" charset="-128"/>
                <a:ea typeface="メイリオ" pitchFamily="50" charset="-128"/>
              </a:rPr>
              <a:t>弊社および弊社の運営するウェブサイトの品位を損なうと判断される広告でないこと </a:t>
            </a:r>
            <a:endParaRPr lang="en-US" altLang="ja-JP" sz="1000" dirty="0">
              <a:latin typeface="メイリオ" pitchFamily="50" charset="-128"/>
              <a:ea typeface="メイリオ" pitchFamily="50" charset="-128"/>
            </a:endParaRPr>
          </a:p>
          <a:p>
            <a:pPr algn="l">
              <a:spcBef>
                <a:spcPts val="300"/>
              </a:spcBef>
              <a:defRPr/>
            </a:pPr>
            <a:r>
              <a:rPr lang="ja-JP" altLang="en-US" sz="1000" dirty="0">
                <a:latin typeface="メイリオ" pitchFamily="50" charset="-128"/>
                <a:ea typeface="メイリオ" pitchFamily="50" charset="-128"/>
              </a:rPr>
              <a:t>弊社が実施する事業と競合する事業またはサービス等の広告でないこと</a:t>
            </a:r>
          </a:p>
          <a:p>
            <a:pPr algn="l">
              <a:spcBef>
                <a:spcPts val="300"/>
              </a:spcBef>
              <a:defRPr/>
            </a:pPr>
            <a:r>
              <a:rPr lang="ja-JP" altLang="en-US" sz="1000" dirty="0">
                <a:latin typeface="メイリオ" pitchFamily="50" charset="-128"/>
                <a:ea typeface="メイリオ" pitchFamily="50" charset="-128"/>
              </a:rPr>
              <a:t>ギャンブルもしくは虚偽の疑わしいと判断される情報商材などでないこと </a:t>
            </a:r>
          </a:p>
          <a:p>
            <a:pPr algn="l">
              <a:spcBef>
                <a:spcPts val="300"/>
              </a:spcBef>
              <a:defRPr/>
            </a:pPr>
            <a:r>
              <a:rPr lang="ja-JP" altLang="en-US" sz="1000" dirty="0">
                <a:latin typeface="メイリオ" pitchFamily="50" charset="-128"/>
                <a:ea typeface="メイリオ" pitchFamily="50" charset="-128"/>
              </a:rPr>
              <a:t>責任の所在、または広告主が不明確でないこと </a:t>
            </a:r>
          </a:p>
          <a:p>
            <a:pPr algn="l">
              <a:spcBef>
                <a:spcPts val="300"/>
              </a:spcBef>
              <a:defRPr/>
            </a:pPr>
            <a:r>
              <a:rPr lang="ja-JP" altLang="en-US" sz="1000" dirty="0">
                <a:latin typeface="メイリオ" pitchFamily="50" charset="-128"/>
                <a:ea typeface="メイリオ" pitchFamily="50" charset="-128"/>
              </a:rPr>
              <a:t>内容およびその目的が不明確でないこと </a:t>
            </a:r>
          </a:p>
          <a:p>
            <a:pPr algn="l">
              <a:spcBef>
                <a:spcPts val="300"/>
              </a:spcBef>
              <a:defRPr/>
            </a:pPr>
            <a:r>
              <a:rPr lang="ja-JP" altLang="en-US" sz="1000" dirty="0">
                <a:latin typeface="メイリオ" pitchFamily="50" charset="-128"/>
                <a:ea typeface="メイリオ" pitchFamily="50" charset="-128"/>
              </a:rPr>
              <a:t>内容に虚偽があるか、または誤認されやすい表現／内容でないこと </a:t>
            </a:r>
          </a:p>
          <a:p>
            <a:pPr algn="l">
              <a:spcBef>
                <a:spcPts val="300"/>
              </a:spcBef>
              <a:defRPr/>
            </a:pPr>
            <a:r>
              <a:rPr lang="ja-JP" altLang="en-US" sz="1000" dirty="0">
                <a:latin typeface="メイリオ" pitchFamily="50" charset="-128"/>
                <a:ea typeface="メイリオ" pitchFamily="50" charset="-128"/>
              </a:rPr>
              <a:t>公正／客観的な根拠なく、最大級・絶対的表現を使用していないこと </a:t>
            </a:r>
          </a:p>
          <a:p>
            <a:pPr algn="l">
              <a:spcBef>
                <a:spcPts val="300"/>
              </a:spcBef>
              <a:defRPr/>
            </a:pPr>
            <a:r>
              <a:rPr lang="ja-JP" altLang="en-US" sz="1000" dirty="0">
                <a:latin typeface="メイリオ" pitchFamily="50" charset="-128"/>
                <a:ea typeface="メイリオ" pitchFamily="50" charset="-128"/>
              </a:rPr>
              <a:t>不良商法、詐欺的内容でないこと </a:t>
            </a:r>
          </a:p>
          <a:p>
            <a:pPr algn="l">
              <a:spcBef>
                <a:spcPts val="300"/>
              </a:spcBef>
              <a:defRPr/>
            </a:pPr>
            <a:r>
              <a:rPr lang="ja-JP" altLang="en-US" sz="1000" dirty="0">
                <a:latin typeface="メイリオ" pitchFamily="50" charset="-128"/>
                <a:ea typeface="メイリオ" pitchFamily="50" charset="-128"/>
              </a:rPr>
              <a:t>関係諸法規を遵守していること </a:t>
            </a:r>
          </a:p>
          <a:p>
            <a:pPr algn="l">
              <a:spcBef>
                <a:spcPts val="300"/>
              </a:spcBef>
              <a:defRPr/>
            </a:pPr>
            <a:r>
              <a:rPr lang="ja-JP" altLang="en-US" sz="1000" dirty="0">
                <a:latin typeface="メイリオ" pitchFamily="50" charset="-128"/>
                <a:ea typeface="メイリオ" pitchFamily="50" charset="-128"/>
              </a:rPr>
              <a:t>医療、医療品、化粧品において、効能／効果などが厚生労働省の承認する範囲を逸脱していないこと </a:t>
            </a:r>
          </a:p>
          <a:p>
            <a:pPr algn="l">
              <a:spcBef>
                <a:spcPts val="300"/>
              </a:spcBef>
              <a:defRPr/>
            </a:pPr>
            <a:r>
              <a:rPr lang="ja-JP" altLang="en-US" sz="1000" dirty="0">
                <a:latin typeface="メイリオ" pitchFamily="50" charset="-128"/>
                <a:ea typeface="メイリオ" pitchFamily="50" charset="-128"/>
              </a:rPr>
              <a:t>公序良俗に反さないこと </a:t>
            </a:r>
          </a:p>
          <a:p>
            <a:pPr algn="l">
              <a:spcBef>
                <a:spcPts val="300"/>
              </a:spcBef>
              <a:defRPr/>
            </a:pPr>
            <a:r>
              <a:rPr lang="ja-JP" altLang="en-US" sz="1000" dirty="0">
                <a:latin typeface="メイリオ" pitchFamily="50" charset="-128"/>
                <a:ea typeface="メイリオ" pitchFamily="50" charset="-128"/>
              </a:rPr>
              <a:t>猥褻な内容を含まないこと </a:t>
            </a:r>
          </a:p>
          <a:p>
            <a:pPr algn="l">
              <a:spcBef>
                <a:spcPts val="300"/>
              </a:spcBef>
              <a:defRPr/>
            </a:pPr>
            <a:r>
              <a:rPr lang="ja-JP" altLang="en-US" sz="1000" dirty="0">
                <a:latin typeface="メイリオ" pitchFamily="50" charset="-128"/>
                <a:ea typeface="メイリオ" pitchFamily="50" charset="-128"/>
              </a:rPr>
              <a:t>暴力、賭博、麻薬、売春を肯定または美化するものでないこと </a:t>
            </a:r>
          </a:p>
          <a:p>
            <a:pPr algn="l">
              <a:spcBef>
                <a:spcPts val="300"/>
              </a:spcBef>
              <a:defRPr/>
            </a:pPr>
            <a:r>
              <a:rPr lang="ja-JP" altLang="en-US" sz="1000" dirty="0">
                <a:latin typeface="メイリオ" pitchFamily="50" charset="-128"/>
                <a:ea typeface="メイリオ" pitchFamily="50" charset="-128"/>
              </a:rPr>
              <a:t>醜悪、残虐、猟奇的で不快感を与えるおそれのあるものでないこと </a:t>
            </a:r>
          </a:p>
          <a:p>
            <a:pPr algn="l">
              <a:spcBef>
                <a:spcPts val="300"/>
              </a:spcBef>
              <a:defRPr/>
            </a:pPr>
            <a:r>
              <a:rPr lang="ja-JP" altLang="en-US" sz="1000" dirty="0">
                <a:latin typeface="メイリオ" pitchFamily="50" charset="-128"/>
                <a:ea typeface="メイリオ" pitchFamily="50" charset="-128"/>
              </a:rPr>
              <a:t>犯罪行為とならない、または犯罪行為に結びつくことがないこと </a:t>
            </a:r>
          </a:p>
          <a:p>
            <a:pPr algn="l">
              <a:spcBef>
                <a:spcPts val="300"/>
              </a:spcBef>
              <a:defRPr/>
            </a:pPr>
            <a:r>
              <a:rPr lang="ja-JP" altLang="en-US" sz="1000" dirty="0">
                <a:latin typeface="メイリオ" pitchFamily="50" charset="-128"/>
                <a:ea typeface="メイリオ" pitchFamily="50" charset="-128"/>
              </a:rPr>
              <a:t>懸賞専門サイト、出会い系・アダルトサイト及び、それに関連するサイトでないこと </a:t>
            </a:r>
          </a:p>
          <a:p>
            <a:pPr algn="l">
              <a:spcBef>
                <a:spcPts val="300"/>
              </a:spcBef>
              <a:defRPr/>
            </a:pPr>
            <a:r>
              <a:rPr lang="ja-JP" altLang="en-US" sz="1000" dirty="0">
                <a:latin typeface="メイリオ" pitchFamily="50" charset="-128"/>
                <a:ea typeface="メイリオ" pitchFamily="50" charset="-128"/>
              </a:rPr>
              <a:t>氏名、写真、肖像、商標、著作物、財産、プライバシーなどを無断で使用するなど、第三者の権利を侵害するものでないこと </a:t>
            </a:r>
          </a:p>
          <a:p>
            <a:pPr algn="l" eaLnBrk="1">
              <a:spcBef>
                <a:spcPts val="300"/>
              </a:spcBef>
              <a:defRPr/>
            </a:pPr>
            <a:r>
              <a:rPr lang="ja-JP" altLang="en-US" sz="1000" dirty="0">
                <a:latin typeface="メイリオ" pitchFamily="50" charset="-128"/>
                <a:ea typeface="メイリオ" pitchFamily="50" charset="-128"/>
              </a:rPr>
              <a:t>特定の法人、団体または個人を攻撃し、もしくは誹謗中傷しないこと </a:t>
            </a:r>
          </a:p>
          <a:p>
            <a:pPr algn="l">
              <a:spcBef>
                <a:spcPts val="300"/>
              </a:spcBef>
              <a:defRPr/>
            </a:pPr>
            <a:r>
              <a:rPr lang="ja-JP" altLang="en-US" sz="1000" dirty="0">
                <a:latin typeface="メイリオ" pitchFamily="50" charset="-128"/>
                <a:ea typeface="メイリオ" pitchFamily="50" charset="-128"/>
              </a:rPr>
              <a:t>政治／宗教団体の勧誘を目的としないこと </a:t>
            </a:r>
          </a:p>
          <a:p>
            <a:pPr algn="l">
              <a:spcBef>
                <a:spcPts val="300"/>
              </a:spcBef>
              <a:defRPr/>
            </a:pPr>
            <a:r>
              <a:rPr lang="ja-JP" altLang="en-US" sz="1000" dirty="0">
                <a:latin typeface="メイリオ" pitchFamily="50" charset="-128"/>
                <a:ea typeface="メイリオ" pitchFamily="50" charset="-128"/>
              </a:rPr>
              <a:t>視聴覚に悪影響を及ぼすおそれのないこと </a:t>
            </a:r>
          </a:p>
          <a:p>
            <a:pPr algn="l">
              <a:spcBef>
                <a:spcPts val="300"/>
              </a:spcBef>
              <a:defRPr/>
            </a:pPr>
            <a:r>
              <a:rPr lang="ja-JP" altLang="en-US" sz="1000" dirty="0">
                <a:latin typeface="メイリオ" pitchFamily="50" charset="-128"/>
                <a:ea typeface="メイリオ" pitchFamily="50" charset="-128"/>
              </a:rPr>
              <a:t>掲載申込み時、または掲載開始後、リンク先サイトの内容または表現が著しく変化しないこと </a:t>
            </a:r>
          </a:p>
          <a:p>
            <a:pPr algn="l">
              <a:spcBef>
                <a:spcPts val="300"/>
              </a:spcBef>
              <a:defRPr/>
            </a:pPr>
            <a:r>
              <a:rPr lang="ja-JP" altLang="en-US" sz="1000" dirty="0">
                <a:latin typeface="メイリオ" pitchFamily="50" charset="-128"/>
                <a:ea typeface="メイリオ" pitchFamily="50" charset="-128"/>
              </a:rPr>
              <a:t>リンク先サイトが掲載申込み時から掲載終了時まで確実に存在していること </a:t>
            </a:r>
          </a:p>
          <a:p>
            <a:pPr algn="l">
              <a:spcBef>
                <a:spcPts val="300"/>
              </a:spcBef>
              <a:defRPr/>
            </a:pPr>
            <a:r>
              <a:rPr lang="ja-JP" altLang="en-US" sz="1000" dirty="0">
                <a:latin typeface="メイリオ" pitchFamily="50" charset="-128"/>
                <a:ea typeface="メイリオ" pitchFamily="50" charset="-128"/>
              </a:rPr>
              <a:t>上記、全項目に該当するサイトへ誘導を促すサイトでないこと </a:t>
            </a:r>
          </a:p>
          <a:p>
            <a:pPr algn="l">
              <a:spcBef>
                <a:spcPts val="300"/>
              </a:spcBef>
              <a:defRPr/>
            </a:pPr>
            <a:r>
              <a:rPr lang="ja-JP" altLang="en-US" sz="1000" dirty="0">
                <a:latin typeface="メイリオ" pitchFamily="50" charset="-128"/>
                <a:ea typeface="メイリオ" pitchFamily="50" charset="-128"/>
              </a:rPr>
              <a:t>その他、弊社が不適当と判断した広告でないこと </a:t>
            </a:r>
            <a:endParaRPr lang="en-US" altLang="ja-JP" sz="1000" dirty="0">
              <a:latin typeface="メイリオ" pitchFamily="50" charset="-128"/>
              <a:ea typeface="メイリオ" pitchFamily="50" charset="-128"/>
            </a:endParaRPr>
          </a:p>
          <a:p>
            <a:pPr algn="l">
              <a:spcBef>
                <a:spcPts val="300"/>
              </a:spcBef>
              <a:defRPr/>
            </a:pPr>
            <a:endParaRPr lang="ja-JP" altLang="en-US" sz="1000" dirty="0">
              <a:latin typeface="メイリオ" pitchFamily="50" charset="-128"/>
              <a:ea typeface="メイリオ" pitchFamily="50" charset="-128"/>
            </a:endParaRPr>
          </a:p>
          <a:p>
            <a:pPr marL="0" indent="0" algn="l">
              <a:spcBef>
                <a:spcPts val="300"/>
              </a:spcBef>
              <a:buNone/>
              <a:defRPr/>
            </a:pPr>
            <a:r>
              <a:rPr lang="en-US" altLang="ja-JP" sz="1000" dirty="0">
                <a:latin typeface="メイリオ" pitchFamily="50" charset="-128"/>
                <a:ea typeface="メイリオ" pitchFamily="50" charset="-128"/>
              </a:rPr>
              <a:t>※</a:t>
            </a:r>
            <a:r>
              <a:rPr lang="ja-JP" altLang="en-US" sz="1000" dirty="0">
                <a:latin typeface="メイリオ" pitchFamily="50" charset="-128"/>
                <a:ea typeface="メイリオ" pitchFamily="50" charset="-128"/>
              </a:rPr>
              <a:t>お申し込み後でも、掲載内容、リンク先、事業内容などが弊社基準にて不適当であると判断した場合には、掲載をお断り、もしくは中止させていただく場合がございます。 </a:t>
            </a:r>
          </a:p>
          <a:p>
            <a:pPr marL="0" indent="0" algn="l">
              <a:spcBef>
                <a:spcPts val="300"/>
              </a:spcBef>
              <a:buNone/>
              <a:defRPr/>
            </a:pPr>
            <a:r>
              <a:rPr lang="en-US" altLang="ja-JP" sz="1000" dirty="0">
                <a:latin typeface="メイリオ" pitchFamily="50" charset="-128"/>
                <a:ea typeface="メイリオ" pitchFamily="50" charset="-128"/>
              </a:rPr>
              <a:t>※</a:t>
            </a:r>
            <a:r>
              <a:rPr lang="ja-JP" altLang="en-US" sz="1000" dirty="0">
                <a:latin typeface="メイリオ" pitchFamily="50" charset="-128"/>
                <a:ea typeface="メイリオ" pitchFamily="50" charset="-128"/>
              </a:rPr>
              <a:t>広告内容およびリンク先サイト内での全ての情報に関するユーザーからのクレームなどについては、広告主の責任において対処されるものであり、弊社では一切の責任を負わないものとします。 </a:t>
            </a:r>
          </a:p>
          <a:p>
            <a:pPr marL="0" indent="0" algn="l">
              <a:spcBef>
                <a:spcPts val="300"/>
              </a:spcBef>
              <a:buNone/>
              <a:defRPr/>
            </a:pPr>
            <a:r>
              <a:rPr lang="en-US" altLang="ja-JP" sz="1000" dirty="0">
                <a:latin typeface="メイリオ" pitchFamily="50" charset="-128"/>
                <a:ea typeface="メイリオ" pitchFamily="50" charset="-128"/>
              </a:rPr>
              <a:t>※</a:t>
            </a:r>
            <a:r>
              <a:rPr lang="ja-JP" altLang="en-US" sz="1000" dirty="0">
                <a:latin typeface="メイリオ" pitchFamily="50" charset="-128"/>
                <a:ea typeface="メイリオ" pitchFamily="50" charset="-128"/>
              </a:rPr>
              <a:t>広告料金、メニューに関しては、弊社の都合により変更する場合がございますのでご了承ください。</a:t>
            </a:r>
            <a:endParaRPr lang="en-US" altLang="ja-JP" sz="1000" dirty="0">
              <a:latin typeface="メイリオ" pitchFamily="50" charset="-128"/>
              <a:ea typeface="メイリオ" pitchFamily="50" charset="-128"/>
            </a:endParaRPr>
          </a:p>
          <a:p>
            <a:pPr marL="0" indent="0" algn="l">
              <a:spcBef>
                <a:spcPts val="300"/>
              </a:spcBef>
              <a:buNone/>
              <a:defRPr/>
            </a:pPr>
            <a:r>
              <a:rPr lang="ja-JP" altLang="en-US" sz="1000" dirty="0">
                <a:latin typeface="メイリオ" pitchFamily="50" charset="-128"/>
                <a:ea typeface="メイリオ" pitchFamily="50" charset="-128"/>
              </a:rPr>
              <a:t>＊バナー掲載の請求については掲載当月毎に請求させて頂きます。（当月毎の掲載末日に請求書発行）</a:t>
            </a:r>
          </a:p>
          <a:p>
            <a:pPr algn="l">
              <a:spcBef>
                <a:spcPts val="300"/>
              </a:spcBef>
              <a:defRPr/>
            </a:pPr>
            <a:endParaRPr lang="ja-JP" altLang="en-US" sz="1000" dirty="0">
              <a:latin typeface="メイリオ" pitchFamily="50" charset="-128"/>
              <a:ea typeface="メイリオ" pitchFamily="50" charset="-128"/>
            </a:endParaRPr>
          </a:p>
        </p:txBody>
      </p:sp>
      <p:cxnSp>
        <p:nvCxnSpPr>
          <p:cNvPr id="12" name="直線コネクタ 11"/>
          <p:cNvCxnSpPr/>
          <p:nvPr/>
        </p:nvCxnSpPr>
        <p:spPr>
          <a:xfrm>
            <a:off x="962025" y="765175"/>
            <a:ext cx="8002588" cy="0"/>
          </a:xfrm>
          <a:prstGeom prst="line">
            <a:avLst/>
          </a:prstGeom>
          <a:ln w="38100">
            <a:solidFill>
              <a:srgbClr val="FF9933"/>
            </a:solidFill>
          </a:ln>
        </p:spPr>
        <p:style>
          <a:lnRef idx="1">
            <a:schemeClr val="accent1"/>
          </a:lnRef>
          <a:fillRef idx="0">
            <a:schemeClr val="accent1"/>
          </a:fillRef>
          <a:effectRef idx="0">
            <a:schemeClr val="accent1"/>
          </a:effectRef>
          <a:fontRef idx="minor">
            <a:schemeClr val="tx1"/>
          </a:fontRef>
        </p:style>
      </p:cxnSp>
      <p:sp>
        <p:nvSpPr>
          <p:cNvPr id="7" name="Text Box 2874"/>
          <p:cNvSpPr txBox="1">
            <a:spLocks noChangeArrowheads="1"/>
          </p:cNvSpPr>
          <p:nvPr/>
        </p:nvSpPr>
        <p:spPr bwMode="auto">
          <a:xfrm>
            <a:off x="8442325" y="6572250"/>
            <a:ext cx="593725"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12</a:t>
            </a:r>
            <a:r>
              <a:rPr lang="ja-JP" altLang="en-US" sz="800" dirty="0">
                <a:solidFill>
                  <a:schemeClr val="bg1">
                    <a:lumMod val="50000"/>
                  </a:schemeClr>
                </a:solidFill>
              </a:rPr>
              <a:t>－</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2924</TotalTime>
  <Words>3850</Words>
  <Application>Microsoft Office PowerPoint</Application>
  <PresentationFormat>画面に合わせる (4:3)</PresentationFormat>
  <Paragraphs>463</Paragraphs>
  <Slides>13</Slides>
  <Notes>11</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3</vt:i4>
      </vt:variant>
      <vt:variant>
        <vt:lpstr>スライド タイトル</vt:lpstr>
      </vt:variant>
      <vt:variant>
        <vt:i4>13</vt:i4>
      </vt:variant>
    </vt:vector>
  </HeadingPairs>
  <TitlesOfParts>
    <vt:vector size="25" baseType="lpstr">
      <vt:lpstr>ＭＳ Ｐゴシック</vt:lpstr>
      <vt:lpstr>ＭＳ ゴシック</vt:lpstr>
      <vt:lpstr>メイリオ</vt:lpstr>
      <vt:lpstr>Arial</vt:lpstr>
      <vt:lpstr>Calibri</vt:lpstr>
      <vt:lpstr>Calibri Light</vt:lpstr>
      <vt:lpstr>Century Gothic</vt:lpstr>
      <vt:lpstr>Segoe UI</vt:lpstr>
      <vt:lpstr>Office テーマ</vt:lpstr>
      <vt:lpstr>グラフ</vt:lpstr>
      <vt:lpstr>ワークシート</vt:lpstr>
      <vt:lpstr>Worksheet</vt:lpstr>
      <vt:lpstr>広告提案書</vt:lpstr>
      <vt:lpstr>目次</vt:lpstr>
      <vt:lpstr>B-Form.Biz は、ビジネス文書のポータルサイト です</vt:lpstr>
      <vt:lpstr>ユーザープロフィール –業種・職種-</vt:lpstr>
      <vt:lpstr>ユーザープロフィール –役職・従業員数-</vt:lpstr>
      <vt:lpstr>貴社独占メール・テキスト（全件）</vt:lpstr>
      <vt:lpstr>貴社独占ターゲティングメール</vt:lpstr>
      <vt:lpstr>貴社独占メール・HTML（全件/ターゲティング）</vt:lpstr>
      <vt:lpstr>定期メールマガジン広告</vt:lpstr>
      <vt:lpstr>バナープラン</vt:lpstr>
      <vt:lpstr>お申込みから配信・掲載までの流れ</vt:lpstr>
      <vt:lpstr>メール広告　入稿規定</vt:lpstr>
      <vt:lpstr>広告掲載基準</vt:lpstr>
    </vt:vector>
  </TitlesOfParts>
  <Company>TB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B-Form.biz 広告提案書 2026年7-9月</dc:title>
  <dc:creator>TB株式会社</dc:creator>
  <cp:lastModifiedBy>テンプレートBANK</cp:lastModifiedBy>
  <cp:revision>422</cp:revision>
  <cp:lastPrinted>2022-06-15T03:28:32Z</cp:lastPrinted>
  <dcterms:created xsi:type="dcterms:W3CDTF">2006-09-21T09:08:49Z</dcterms:created>
  <dcterms:modified xsi:type="dcterms:W3CDTF">2026-09-28T11:45:05Z</dcterms:modified>
</cp:coreProperties>
</file>